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48"/>
  </p:notesMasterIdLst>
  <p:handoutMasterIdLst>
    <p:handoutMasterId r:id="rId49"/>
  </p:handoutMasterIdLst>
  <p:sldIdLst>
    <p:sldId id="3276" r:id="rId2"/>
    <p:sldId id="3319" r:id="rId3"/>
    <p:sldId id="3239" r:id="rId4"/>
    <p:sldId id="3391" r:id="rId5"/>
    <p:sldId id="3393" r:id="rId6"/>
    <p:sldId id="3244" r:id="rId7"/>
    <p:sldId id="3315" r:id="rId8"/>
    <p:sldId id="3346" r:id="rId9"/>
    <p:sldId id="3344" r:id="rId10"/>
    <p:sldId id="3345" r:id="rId11"/>
    <p:sldId id="3347" r:id="rId12"/>
    <p:sldId id="3395" r:id="rId13"/>
    <p:sldId id="3338" r:id="rId14"/>
    <p:sldId id="3339" r:id="rId15"/>
    <p:sldId id="3314" r:id="rId16"/>
    <p:sldId id="3340" r:id="rId17"/>
    <p:sldId id="3349" r:id="rId18"/>
    <p:sldId id="3400" r:id="rId19"/>
    <p:sldId id="3404" r:id="rId20"/>
    <p:sldId id="3405" r:id="rId21"/>
    <p:sldId id="3406" r:id="rId22"/>
    <p:sldId id="3254" r:id="rId23"/>
    <p:sldId id="3255" r:id="rId24"/>
    <p:sldId id="3399" r:id="rId25"/>
    <p:sldId id="3256" r:id="rId26"/>
    <p:sldId id="3351" r:id="rId27"/>
    <p:sldId id="3417" r:id="rId28"/>
    <p:sldId id="3352" r:id="rId29"/>
    <p:sldId id="3353" r:id="rId30"/>
    <p:sldId id="3354" r:id="rId31"/>
    <p:sldId id="3398" r:id="rId32"/>
    <p:sldId id="3403" r:id="rId33"/>
    <p:sldId id="3402" r:id="rId34"/>
    <p:sldId id="3378" r:id="rId35"/>
    <p:sldId id="3379" r:id="rId36"/>
    <p:sldId id="3380" r:id="rId37"/>
    <p:sldId id="3407" r:id="rId38"/>
    <p:sldId id="3408" r:id="rId39"/>
    <p:sldId id="3409" r:id="rId40"/>
    <p:sldId id="3410" r:id="rId41"/>
    <p:sldId id="3411" r:id="rId42"/>
    <p:sldId id="3412" r:id="rId43"/>
    <p:sldId id="3413" r:id="rId44"/>
    <p:sldId id="3414" r:id="rId45"/>
    <p:sldId id="3415" r:id="rId46"/>
    <p:sldId id="3385" r:id="rId47"/>
  </p:sldIdLst>
  <p:sldSz cx="9144000" cy="6858000" type="screen4x3"/>
  <p:notesSz cx="9601200" cy="7315200"/>
  <p:defaultTextStyle>
    <a:defPPr>
      <a:defRPr lang="fa-IR"/>
    </a:defPPr>
    <a:lvl1pPr algn="l" rtl="0" eaLnBrk="0" fontAlgn="base" hangingPunct="0">
      <a:spcBef>
        <a:spcPct val="0"/>
      </a:spcBef>
      <a:spcAft>
        <a:spcPct val="0"/>
      </a:spcAft>
      <a:defRPr sz="2800" kern="1200">
        <a:solidFill>
          <a:schemeClr val="tx1"/>
        </a:solidFill>
        <a:latin typeface="Zar" pitchFamily="2" charset="-78"/>
        <a:ea typeface="+mn-ea"/>
        <a:cs typeface="Zar" pitchFamily="2" charset="-78"/>
      </a:defRPr>
    </a:lvl1pPr>
    <a:lvl2pPr marL="457200" algn="l" rtl="0" eaLnBrk="0" fontAlgn="base" hangingPunct="0">
      <a:spcBef>
        <a:spcPct val="0"/>
      </a:spcBef>
      <a:spcAft>
        <a:spcPct val="0"/>
      </a:spcAft>
      <a:defRPr sz="2800" kern="1200">
        <a:solidFill>
          <a:schemeClr val="tx1"/>
        </a:solidFill>
        <a:latin typeface="Zar" pitchFamily="2" charset="-78"/>
        <a:ea typeface="+mn-ea"/>
        <a:cs typeface="Zar" pitchFamily="2" charset="-78"/>
      </a:defRPr>
    </a:lvl2pPr>
    <a:lvl3pPr marL="914400" algn="l" rtl="0" eaLnBrk="0" fontAlgn="base" hangingPunct="0">
      <a:spcBef>
        <a:spcPct val="0"/>
      </a:spcBef>
      <a:spcAft>
        <a:spcPct val="0"/>
      </a:spcAft>
      <a:defRPr sz="2800" kern="1200">
        <a:solidFill>
          <a:schemeClr val="tx1"/>
        </a:solidFill>
        <a:latin typeface="Zar" pitchFamily="2" charset="-78"/>
        <a:ea typeface="+mn-ea"/>
        <a:cs typeface="Zar" pitchFamily="2" charset="-78"/>
      </a:defRPr>
    </a:lvl3pPr>
    <a:lvl4pPr marL="1371600" algn="l" rtl="0" eaLnBrk="0" fontAlgn="base" hangingPunct="0">
      <a:spcBef>
        <a:spcPct val="0"/>
      </a:spcBef>
      <a:spcAft>
        <a:spcPct val="0"/>
      </a:spcAft>
      <a:defRPr sz="2800" kern="1200">
        <a:solidFill>
          <a:schemeClr val="tx1"/>
        </a:solidFill>
        <a:latin typeface="Zar" pitchFamily="2" charset="-78"/>
        <a:ea typeface="+mn-ea"/>
        <a:cs typeface="Zar" pitchFamily="2" charset="-78"/>
      </a:defRPr>
    </a:lvl4pPr>
    <a:lvl5pPr marL="1828800" algn="l" rtl="0" eaLnBrk="0" fontAlgn="base" hangingPunct="0">
      <a:spcBef>
        <a:spcPct val="0"/>
      </a:spcBef>
      <a:spcAft>
        <a:spcPct val="0"/>
      </a:spcAft>
      <a:defRPr sz="2800" kern="1200">
        <a:solidFill>
          <a:schemeClr val="tx1"/>
        </a:solidFill>
        <a:latin typeface="Zar" pitchFamily="2" charset="-78"/>
        <a:ea typeface="+mn-ea"/>
        <a:cs typeface="Zar" pitchFamily="2" charset="-78"/>
      </a:defRPr>
    </a:lvl5pPr>
    <a:lvl6pPr marL="2286000" algn="l" defTabSz="914400" rtl="0" eaLnBrk="1" latinLnBrk="0" hangingPunct="1">
      <a:defRPr sz="2800" kern="1200">
        <a:solidFill>
          <a:schemeClr val="tx1"/>
        </a:solidFill>
        <a:latin typeface="Zar" pitchFamily="2" charset="-78"/>
        <a:ea typeface="+mn-ea"/>
        <a:cs typeface="Zar" pitchFamily="2" charset="-78"/>
      </a:defRPr>
    </a:lvl6pPr>
    <a:lvl7pPr marL="2743200" algn="l" defTabSz="914400" rtl="0" eaLnBrk="1" latinLnBrk="0" hangingPunct="1">
      <a:defRPr sz="2800" kern="1200">
        <a:solidFill>
          <a:schemeClr val="tx1"/>
        </a:solidFill>
        <a:latin typeface="Zar" pitchFamily="2" charset="-78"/>
        <a:ea typeface="+mn-ea"/>
        <a:cs typeface="Zar" pitchFamily="2" charset="-78"/>
      </a:defRPr>
    </a:lvl7pPr>
    <a:lvl8pPr marL="3200400" algn="l" defTabSz="914400" rtl="0" eaLnBrk="1" latinLnBrk="0" hangingPunct="1">
      <a:defRPr sz="2800" kern="1200">
        <a:solidFill>
          <a:schemeClr val="tx1"/>
        </a:solidFill>
        <a:latin typeface="Zar" pitchFamily="2" charset="-78"/>
        <a:ea typeface="+mn-ea"/>
        <a:cs typeface="Zar" pitchFamily="2" charset="-78"/>
      </a:defRPr>
    </a:lvl8pPr>
    <a:lvl9pPr marL="3657600" algn="l" defTabSz="914400" rtl="0" eaLnBrk="1" latinLnBrk="0" hangingPunct="1">
      <a:defRPr sz="2800" kern="1200">
        <a:solidFill>
          <a:schemeClr val="tx1"/>
        </a:solidFill>
        <a:latin typeface="Zar" pitchFamily="2" charset="-78"/>
        <a:ea typeface="+mn-ea"/>
        <a:cs typeface="Zar"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8214"/>
    <a:srgbClr val="0FFF5F"/>
    <a:srgbClr val="F2F206"/>
    <a:srgbClr val="F8F8F8"/>
    <a:srgbClr val="006E00"/>
    <a:srgbClr val="FEC5FF"/>
    <a:srgbClr val="FF99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55" autoAdjust="0"/>
    <p:restoredTop sz="94660" autoAdjust="0"/>
  </p:normalViewPr>
  <p:slideViewPr>
    <p:cSldViewPr>
      <p:cViewPr varScale="1">
        <p:scale>
          <a:sx n="93" d="100"/>
          <a:sy n="93" d="100"/>
        </p:scale>
        <p:origin x="9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l" defTabSz="966788" eaLnBrk="1" hangingPunct="1">
              <a:defRPr sz="1200">
                <a:latin typeface="Tahoma" panose="020B0604030504040204" pitchFamily="34" charset="0"/>
                <a:cs typeface="Tahoma" panose="020B0604030504040204" pitchFamily="34" charset="0"/>
              </a:defRPr>
            </a:lvl1pPr>
          </a:lstStyle>
          <a:p>
            <a:pPr>
              <a:defRPr/>
            </a:pPr>
            <a:endParaRPr lang="en-US"/>
          </a:p>
        </p:txBody>
      </p:sp>
      <p:sp>
        <p:nvSpPr>
          <p:cNvPr id="226307" name="Rectangle 3"/>
          <p:cNvSpPr>
            <a:spLocks noGrp="1" noChangeArrowheads="1"/>
          </p:cNvSpPr>
          <p:nvPr>
            <p:ph type="dt" sz="quarter" idx="1"/>
          </p:nvPr>
        </p:nvSpPr>
        <p:spPr bwMode="auto">
          <a:xfrm>
            <a:off x="5438775" y="0"/>
            <a:ext cx="4160838" cy="3667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eaLnBrk="1" hangingPunct="1">
              <a:defRPr sz="1200">
                <a:latin typeface="Tahoma" panose="020B0604030504040204" pitchFamily="34" charset="0"/>
                <a:cs typeface="Tahoma" panose="020B0604030504040204" pitchFamily="34" charset="0"/>
              </a:defRPr>
            </a:lvl1pPr>
          </a:lstStyle>
          <a:p>
            <a:pPr>
              <a:defRPr/>
            </a:pPr>
            <a:endParaRPr lang="en-US"/>
          </a:p>
        </p:txBody>
      </p:sp>
      <p:sp>
        <p:nvSpPr>
          <p:cNvPr id="226308" name="Rectangle 4"/>
          <p:cNvSpPr>
            <a:spLocks noGrp="1" noChangeArrowheads="1"/>
          </p:cNvSpPr>
          <p:nvPr>
            <p:ph type="ftr" sz="quarter" idx="2"/>
          </p:nvPr>
        </p:nvSpPr>
        <p:spPr bwMode="auto">
          <a:xfrm>
            <a:off x="0" y="6946900"/>
            <a:ext cx="4160838" cy="3667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l" defTabSz="966788" eaLnBrk="1" hangingPunct="1">
              <a:defRPr sz="1200">
                <a:latin typeface="Tahoma" panose="020B0604030504040204" pitchFamily="34" charset="0"/>
                <a:cs typeface="Tahoma" panose="020B0604030504040204" pitchFamily="34" charset="0"/>
              </a:defRPr>
            </a:lvl1pPr>
          </a:lstStyle>
          <a:p>
            <a:pPr>
              <a:defRPr/>
            </a:pPr>
            <a:endParaRPr lang="en-US"/>
          </a:p>
        </p:txBody>
      </p:sp>
      <p:sp>
        <p:nvSpPr>
          <p:cNvPr id="226309" name="Rectangle 5"/>
          <p:cNvSpPr>
            <a:spLocks noGrp="1" noChangeArrowheads="1"/>
          </p:cNvSpPr>
          <p:nvPr>
            <p:ph type="sldNum" sz="quarter" idx="3"/>
          </p:nvPr>
        </p:nvSpPr>
        <p:spPr bwMode="auto">
          <a:xfrm>
            <a:off x="5438775" y="6946900"/>
            <a:ext cx="4160838" cy="3667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eaLnBrk="1" hangingPunct="1">
              <a:defRPr sz="1200">
                <a:latin typeface="Tahoma" panose="020B0604030504040204" pitchFamily="34" charset="0"/>
                <a:cs typeface="Tahoma" panose="020B0604030504040204" pitchFamily="34" charset="0"/>
              </a:defRPr>
            </a:lvl1pPr>
          </a:lstStyle>
          <a:p>
            <a:pPr>
              <a:defRPr/>
            </a:pPr>
            <a:fld id="{E720503E-6CF8-4B9D-A999-013E364AA215}" type="slidenum">
              <a:rPr lang="ar-SA" altLang="en-US"/>
              <a:pPr>
                <a:defRPr/>
              </a:pPr>
              <a:t>‹#›</a:t>
            </a:fld>
            <a:endParaRPr lang="en-US" altLang="en-US" dirty="0"/>
          </a:p>
        </p:txBody>
      </p:sp>
    </p:spTree>
    <p:extLst>
      <p:ext uri="{BB962C8B-B14F-4D97-AF65-F5344CB8AC3E}">
        <p14:creationId xmlns:p14="http://schemas.microsoft.com/office/powerpoint/2010/main" val="84327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l" defTabSz="966788" eaLnBrk="1" hangingPunct="1">
              <a:defRPr sz="1200">
                <a:latin typeface="Tahoma" panose="020B0604030504040204" pitchFamily="34" charset="0"/>
                <a:cs typeface="Tahoma" panose="020B0604030504040204" pitchFamily="34" charset="0"/>
              </a:defRPr>
            </a:lvl1pPr>
          </a:lstStyle>
          <a:p>
            <a:pPr>
              <a:defRPr/>
            </a:pPr>
            <a:endParaRPr lang="en-US"/>
          </a:p>
        </p:txBody>
      </p:sp>
      <p:sp>
        <p:nvSpPr>
          <p:cNvPr id="130051" name="Rectangle 3"/>
          <p:cNvSpPr>
            <a:spLocks noGrp="1" noChangeArrowheads="1"/>
          </p:cNvSpPr>
          <p:nvPr>
            <p:ph type="dt" idx="1"/>
          </p:nvPr>
        </p:nvSpPr>
        <p:spPr bwMode="auto">
          <a:xfrm>
            <a:off x="5438775" y="0"/>
            <a:ext cx="4160838" cy="3667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eaLnBrk="1" hangingPunct="1">
              <a:defRPr sz="1200">
                <a:latin typeface="Tahoma" panose="020B0604030504040204" pitchFamily="34" charset="0"/>
                <a:cs typeface="Tahoma" panose="020B0604030504040204" pitchFamily="34" charset="0"/>
              </a:defRPr>
            </a:lvl1pPr>
          </a:lstStyle>
          <a:p>
            <a:pPr>
              <a:defRPr/>
            </a:pPr>
            <a:endParaRPr lang="en-US"/>
          </a:p>
        </p:txBody>
      </p:sp>
      <p:sp>
        <p:nvSpPr>
          <p:cNvPr id="3076" name="Rectangle 4"/>
          <p:cNvSpPr>
            <a:spLocks noRo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3" name="Rectangle 5"/>
          <p:cNvSpPr>
            <a:spLocks noGrp="1" noChangeArrowheads="1"/>
          </p:cNvSpPr>
          <p:nvPr>
            <p:ph type="body" sz="quarter" idx="3"/>
          </p:nvPr>
        </p:nvSpPr>
        <p:spPr bwMode="auto">
          <a:xfrm>
            <a:off x="960438" y="3475038"/>
            <a:ext cx="7680325" cy="3292475"/>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0054" name="Rectangle 6"/>
          <p:cNvSpPr>
            <a:spLocks noGrp="1" noChangeArrowheads="1"/>
          </p:cNvSpPr>
          <p:nvPr>
            <p:ph type="ftr" sz="quarter" idx="4"/>
          </p:nvPr>
        </p:nvSpPr>
        <p:spPr bwMode="auto">
          <a:xfrm>
            <a:off x="0" y="6946900"/>
            <a:ext cx="4160838" cy="3667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l" defTabSz="966788" eaLnBrk="1" hangingPunct="1">
              <a:defRPr sz="1200">
                <a:latin typeface="Tahoma" panose="020B0604030504040204" pitchFamily="34" charset="0"/>
                <a:cs typeface="Tahoma" panose="020B0604030504040204" pitchFamily="34" charset="0"/>
              </a:defRPr>
            </a:lvl1pPr>
          </a:lstStyle>
          <a:p>
            <a:pPr>
              <a:defRPr/>
            </a:pPr>
            <a:endParaRPr lang="en-US"/>
          </a:p>
        </p:txBody>
      </p:sp>
      <p:sp>
        <p:nvSpPr>
          <p:cNvPr id="130055" name="Rectangle 7"/>
          <p:cNvSpPr>
            <a:spLocks noGrp="1" noChangeArrowheads="1"/>
          </p:cNvSpPr>
          <p:nvPr>
            <p:ph type="sldNum" sz="quarter" idx="5"/>
          </p:nvPr>
        </p:nvSpPr>
        <p:spPr bwMode="auto">
          <a:xfrm>
            <a:off x="5438775" y="6946900"/>
            <a:ext cx="4160838" cy="3667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eaLnBrk="1" hangingPunct="1">
              <a:defRPr sz="1200">
                <a:latin typeface="Tahoma" panose="020B0604030504040204" pitchFamily="34" charset="0"/>
                <a:cs typeface="Tahoma" panose="020B0604030504040204" pitchFamily="34" charset="0"/>
              </a:defRPr>
            </a:lvl1pPr>
          </a:lstStyle>
          <a:p>
            <a:pPr>
              <a:defRPr/>
            </a:pPr>
            <a:fld id="{7E4209AA-2B94-4FDF-81B6-D6356AA6D927}" type="slidenum">
              <a:rPr lang="ar-SA" altLang="en-US"/>
              <a:pPr>
                <a:defRPr/>
              </a:pPr>
              <a:t>‹#›</a:t>
            </a:fld>
            <a:endParaRPr lang="en-GB" altLang="en-US" dirty="0"/>
          </a:p>
        </p:txBody>
      </p:sp>
    </p:spTree>
    <p:extLst>
      <p:ext uri="{BB962C8B-B14F-4D97-AF65-F5344CB8AC3E}">
        <p14:creationId xmlns:p14="http://schemas.microsoft.com/office/powerpoint/2010/main" val="3231864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30000"/>
      </a:spcBef>
      <a:spcAft>
        <a:spcPct val="0"/>
      </a:spcAft>
      <a:defRPr sz="12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30000"/>
      </a:spcBef>
      <a:spcAft>
        <a:spcPct val="0"/>
      </a:spcAft>
      <a:defRPr sz="12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30000"/>
      </a:spcBef>
      <a:spcAft>
        <a:spcPct val="0"/>
      </a:spcAft>
      <a:defRPr sz="12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30000"/>
      </a:spcBef>
      <a:spcAft>
        <a:spcPct val="0"/>
      </a:spcAft>
      <a:defRPr sz="12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8" name="Freeform 6"/>
            <p:cNvSpPr>
              <a:spLocks/>
            </p:cNvSpPr>
            <p:nvPr/>
          </p:nvSpPr>
          <p:spPr bwMode="hidden">
            <a:xfrm>
              <a:off x="4038" y="3577"/>
              <a:ext cx="1720" cy="65"/>
            </a:xfrm>
            <a:custGeom>
              <a:avLst/>
              <a:gdLst>
                <a:gd name="T0" fmla="*/ 1710 w 1722"/>
                <a:gd name="T1" fmla="*/ 60 h 66"/>
                <a:gd name="T2" fmla="*/ 1710 w 1722"/>
                <a:gd name="T3" fmla="*/ 54 h 66"/>
                <a:gd name="T4" fmla="*/ 0 w 1722"/>
                <a:gd name="T5" fmla="*/ 0 h 66"/>
                <a:gd name="T6" fmla="*/ 0 w 1722"/>
                <a:gd name="T7" fmla="*/ 42 h 66"/>
                <a:gd name="T8" fmla="*/ 1710 w 1722"/>
                <a:gd name="T9" fmla="*/ 60 h 66"/>
                <a:gd name="T10" fmla="*/ 1710 w 1722"/>
                <a:gd name="T11" fmla="*/ 60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 name="Freeform 8"/>
            <p:cNvSpPr>
              <a:spLocks/>
            </p:cNvSpPr>
            <p:nvPr/>
          </p:nvSpPr>
          <p:spPr bwMode="hidden">
            <a:xfrm>
              <a:off x="4784" y="3702"/>
              <a:ext cx="974" cy="101"/>
            </a:xfrm>
            <a:custGeom>
              <a:avLst/>
              <a:gdLst>
                <a:gd name="T0" fmla="*/ 969 w 975"/>
                <a:gd name="T1" fmla="*/ 48 h 101"/>
                <a:gd name="T2" fmla="*/ 969 w 975"/>
                <a:gd name="T3" fmla="*/ 0 h 101"/>
                <a:gd name="T4" fmla="*/ 0 w 975"/>
                <a:gd name="T5" fmla="*/ 24 h 101"/>
                <a:gd name="T6" fmla="*/ 0 w 975"/>
                <a:gd name="T7" fmla="*/ 101 h 101"/>
                <a:gd name="T8" fmla="*/ 969 w 975"/>
                <a:gd name="T9" fmla="*/ 48 h 101"/>
                <a:gd name="T10" fmla="*/ 96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29 w 2141"/>
                <a:gd name="T1" fmla="*/ 0 h 198"/>
                <a:gd name="T2" fmla="*/ 0 w 2141"/>
                <a:gd name="T3" fmla="*/ 156 h 198"/>
                <a:gd name="T4" fmla="*/ 0 w 2141"/>
                <a:gd name="T5" fmla="*/ 198 h 198"/>
                <a:gd name="T6" fmla="*/ 2129 w 2141"/>
                <a:gd name="T7" fmla="*/ 0 h 198"/>
                <a:gd name="T8" fmla="*/ 212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3" name="Freeform 11"/>
            <p:cNvSpPr>
              <a:spLocks/>
            </p:cNvSpPr>
            <p:nvPr/>
          </p:nvSpPr>
          <p:spPr bwMode="hidden">
            <a:xfrm>
              <a:off x="2097" y="4043"/>
              <a:ext cx="2514" cy="276"/>
            </a:xfrm>
            <a:custGeom>
              <a:avLst/>
              <a:gdLst>
                <a:gd name="T0" fmla="*/ 2164 w 2517"/>
                <a:gd name="T1" fmla="*/ 276 h 276"/>
                <a:gd name="T2" fmla="*/ 2499 w 2517"/>
                <a:gd name="T3" fmla="*/ 204 h 276"/>
                <a:gd name="T4" fmla="*/ 2242 w 2517"/>
                <a:gd name="T5" fmla="*/ 0 h 276"/>
                <a:gd name="T6" fmla="*/ 0 w 2517"/>
                <a:gd name="T7" fmla="*/ 276 h 276"/>
                <a:gd name="T8" fmla="*/ 2164 w 2517"/>
                <a:gd name="T9" fmla="*/ 276 h 276"/>
                <a:gd name="T10" fmla="*/ 2164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5" name="Freeform 13"/>
            <p:cNvSpPr>
              <a:spLocks/>
            </p:cNvSpPr>
            <p:nvPr/>
          </p:nvSpPr>
          <p:spPr bwMode="hidden">
            <a:xfrm>
              <a:off x="5030" y="3151"/>
              <a:ext cx="728" cy="240"/>
            </a:xfrm>
            <a:custGeom>
              <a:avLst/>
              <a:gdLst>
                <a:gd name="T0" fmla="*/ 723 w 729"/>
                <a:gd name="T1" fmla="*/ 240 h 240"/>
                <a:gd name="T2" fmla="*/ 0 w 729"/>
                <a:gd name="T3" fmla="*/ 0 h 240"/>
                <a:gd name="T4" fmla="*/ 0 w 729"/>
                <a:gd name="T5" fmla="*/ 6 h 240"/>
                <a:gd name="T6" fmla="*/ 723 w 729"/>
                <a:gd name="T7" fmla="*/ 240 h 240"/>
                <a:gd name="T8" fmla="*/ 72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7" name="Freeform 15"/>
            <p:cNvSpPr>
              <a:spLocks/>
            </p:cNvSpPr>
            <p:nvPr/>
          </p:nvSpPr>
          <p:spPr bwMode="hidden">
            <a:xfrm>
              <a:off x="5030" y="3049"/>
              <a:ext cx="728" cy="318"/>
            </a:xfrm>
            <a:custGeom>
              <a:avLst/>
              <a:gdLst>
                <a:gd name="T0" fmla="*/ 723 w 729"/>
                <a:gd name="T1" fmla="*/ 318 h 318"/>
                <a:gd name="T2" fmla="*/ 723 w 729"/>
                <a:gd name="T3" fmla="*/ 312 h 318"/>
                <a:gd name="T4" fmla="*/ 0 w 729"/>
                <a:gd name="T5" fmla="*/ 0 h 318"/>
                <a:gd name="T6" fmla="*/ 0 w 729"/>
                <a:gd name="T7" fmla="*/ 54 h 318"/>
                <a:gd name="T8" fmla="*/ 723 w 729"/>
                <a:gd name="T9" fmla="*/ 318 h 318"/>
                <a:gd name="T10" fmla="*/ 72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grpSp>
      </p:grpSp>
      <p:sp>
        <p:nvSpPr>
          <p:cNvPr id="28573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8573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F11A00AD-6D1E-40F6-AA0C-AC3CEFB76525}" type="slidenum">
              <a:rPr lang="ar-SA" altLang="en-US"/>
              <a:pPr>
                <a:defRPr/>
              </a:pPr>
              <a:t>‹#›</a:t>
            </a:fld>
            <a:endParaRPr lang="en-US" altLang="en-US"/>
          </a:p>
        </p:txBody>
      </p:sp>
    </p:spTree>
    <p:extLst>
      <p:ext uri="{BB962C8B-B14F-4D97-AF65-F5344CB8AC3E}">
        <p14:creationId xmlns:p14="http://schemas.microsoft.com/office/powerpoint/2010/main" val="9577873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C25508B-4AF7-4284-A192-0227AA63A904}" type="slidenum">
              <a:rPr lang="ar-SA" altLang="en-US"/>
              <a:pPr>
                <a:defRPr/>
              </a:pPr>
              <a:t>‹#›</a:t>
            </a:fld>
            <a:endParaRPr lang="en-US" altLang="en-US" dirty="0"/>
          </a:p>
        </p:txBody>
      </p:sp>
    </p:spTree>
    <p:extLst>
      <p:ext uri="{BB962C8B-B14F-4D97-AF65-F5344CB8AC3E}">
        <p14:creationId xmlns:p14="http://schemas.microsoft.com/office/powerpoint/2010/main" val="195122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6C36D5CC-F9E4-4152-92AA-C0235B7A458D}" type="slidenum">
              <a:rPr lang="ar-SA" altLang="en-US"/>
              <a:pPr>
                <a:defRPr/>
              </a:pPr>
              <a:t>‹#›</a:t>
            </a:fld>
            <a:endParaRPr lang="en-US" altLang="en-US" dirty="0"/>
          </a:p>
        </p:txBody>
      </p:sp>
    </p:spTree>
    <p:extLst>
      <p:ext uri="{BB962C8B-B14F-4D97-AF65-F5344CB8AC3E}">
        <p14:creationId xmlns:p14="http://schemas.microsoft.com/office/powerpoint/2010/main" val="2772997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4"/>
          <p:cNvSpPr>
            <a:spLocks noGrp="1" noChangeArrowheads="1"/>
          </p:cNvSpPr>
          <p:nvPr>
            <p:ph type="dt" sz="half" idx="10"/>
          </p:nvPr>
        </p:nvSpPr>
        <p:spPr>
          <a:ln/>
        </p:spPr>
        <p:txBody>
          <a:bodyPr/>
          <a:lstStyle>
            <a:lvl1pPr>
              <a:defRPr/>
            </a:lvl1pPr>
          </a:lstStyle>
          <a:p>
            <a:pPr>
              <a:defRPr/>
            </a:pPr>
            <a:endParaRPr lang="en-US"/>
          </a:p>
        </p:txBody>
      </p:sp>
      <p:sp>
        <p:nvSpPr>
          <p:cNvPr id="7" name="Rectangle 45"/>
          <p:cNvSpPr>
            <a:spLocks noGrp="1" noChangeArrowheads="1"/>
          </p:cNvSpPr>
          <p:nvPr>
            <p:ph type="ftr" sz="quarter" idx="11"/>
          </p:nvPr>
        </p:nvSpPr>
        <p:spPr>
          <a:ln/>
        </p:spPr>
        <p:txBody>
          <a:bodyPr/>
          <a:lstStyle>
            <a:lvl1pPr>
              <a:defRPr/>
            </a:lvl1pPr>
          </a:lstStyle>
          <a:p>
            <a:pPr>
              <a:defRPr/>
            </a:pPr>
            <a:endParaRPr lang="en-US"/>
          </a:p>
        </p:txBody>
      </p:sp>
      <p:sp>
        <p:nvSpPr>
          <p:cNvPr id="8" name="Rectangle 46"/>
          <p:cNvSpPr>
            <a:spLocks noGrp="1" noChangeArrowheads="1"/>
          </p:cNvSpPr>
          <p:nvPr>
            <p:ph type="sldNum" sz="quarter" idx="12"/>
          </p:nvPr>
        </p:nvSpPr>
        <p:spPr>
          <a:ln/>
        </p:spPr>
        <p:txBody>
          <a:bodyPr/>
          <a:lstStyle>
            <a:lvl1pPr>
              <a:defRPr/>
            </a:lvl1pPr>
          </a:lstStyle>
          <a:p>
            <a:pPr>
              <a:defRPr/>
            </a:pPr>
            <a:fld id="{2910547E-73B3-4F14-BE16-FA8490AD9DCF}" type="slidenum">
              <a:rPr lang="ar-SA" altLang="en-US"/>
              <a:pPr>
                <a:defRPr/>
              </a:pPr>
              <a:t>‹#›</a:t>
            </a:fld>
            <a:endParaRPr lang="en-US" altLang="en-US" dirty="0"/>
          </a:p>
        </p:txBody>
      </p:sp>
    </p:spTree>
    <p:extLst>
      <p:ext uri="{BB962C8B-B14F-4D97-AF65-F5344CB8AC3E}">
        <p14:creationId xmlns:p14="http://schemas.microsoft.com/office/powerpoint/2010/main" val="2578456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30725"/>
          </a:xfrm>
        </p:spPr>
        <p:txBody>
          <a:bodyPr/>
          <a:lstStyle/>
          <a:p>
            <a:pPr lvl="0"/>
            <a:endParaRPr lang="en-GB"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57687222-9B88-45F3-886C-FA4BD9B50A72}" type="slidenum">
              <a:rPr lang="ar-SA" altLang="en-US"/>
              <a:pPr>
                <a:defRPr/>
              </a:pPr>
              <a:t>‹#›</a:t>
            </a:fld>
            <a:endParaRPr lang="en-US" altLang="en-US" dirty="0"/>
          </a:p>
        </p:txBody>
      </p:sp>
    </p:spTree>
    <p:extLst>
      <p:ext uri="{BB962C8B-B14F-4D97-AF65-F5344CB8AC3E}">
        <p14:creationId xmlns:p14="http://schemas.microsoft.com/office/powerpoint/2010/main" val="3692397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3D4DC6C-1947-45A3-9FD1-C8D8B280BF2C}" type="slidenum">
              <a:rPr lang="ar-SA" altLang="en-US"/>
              <a:pPr>
                <a:defRPr/>
              </a:pPr>
              <a:t>‹#›</a:t>
            </a:fld>
            <a:endParaRPr lang="en-US" altLang="en-US" dirty="0"/>
          </a:p>
        </p:txBody>
      </p:sp>
    </p:spTree>
    <p:extLst>
      <p:ext uri="{BB962C8B-B14F-4D97-AF65-F5344CB8AC3E}">
        <p14:creationId xmlns:p14="http://schemas.microsoft.com/office/powerpoint/2010/main" val="181937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5DA9834-F142-4340-BC14-26F5E719A9F3}" type="slidenum">
              <a:rPr lang="ar-SA" altLang="en-US"/>
              <a:pPr>
                <a:defRPr/>
              </a:pPr>
              <a:t>‹#›</a:t>
            </a:fld>
            <a:endParaRPr lang="en-US" altLang="en-US" dirty="0"/>
          </a:p>
        </p:txBody>
      </p:sp>
    </p:spTree>
    <p:extLst>
      <p:ext uri="{BB962C8B-B14F-4D97-AF65-F5344CB8AC3E}">
        <p14:creationId xmlns:p14="http://schemas.microsoft.com/office/powerpoint/2010/main" val="127895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20C2FC7-4545-486E-9DED-6E7AD65B240A}" type="slidenum">
              <a:rPr lang="ar-SA" altLang="en-US"/>
              <a:pPr>
                <a:defRPr/>
              </a:pPr>
              <a:t>‹#›</a:t>
            </a:fld>
            <a:endParaRPr lang="en-US" altLang="en-US" dirty="0"/>
          </a:p>
        </p:txBody>
      </p:sp>
    </p:spTree>
    <p:extLst>
      <p:ext uri="{BB962C8B-B14F-4D97-AF65-F5344CB8AC3E}">
        <p14:creationId xmlns:p14="http://schemas.microsoft.com/office/powerpoint/2010/main" val="238391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1079E6AF-597C-41AA-8EEC-7B285EAE203C}" type="slidenum">
              <a:rPr lang="ar-SA" altLang="en-US"/>
              <a:pPr>
                <a:defRPr/>
              </a:pPr>
              <a:t>‹#›</a:t>
            </a:fld>
            <a:endParaRPr lang="en-US" altLang="en-US" dirty="0"/>
          </a:p>
        </p:txBody>
      </p:sp>
    </p:spTree>
    <p:extLst>
      <p:ext uri="{BB962C8B-B14F-4D97-AF65-F5344CB8AC3E}">
        <p14:creationId xmlns:p14="http://schemas.microsoft.com/office/powerpoint/2010/main" val="4264914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112E3C02-753D-423A-A41F-F4D23383B4A8}" type="slidenum">
              <a:rPr lang="ar-SA" altLang="en-US"/>
              <a:pPr>
                <a:defRPr/>
              </a:pPr>
              <a:t>‹#›</a:t>
            </a:fld>
            <a:endParaRPr lang="en-US" altLang="en-US" dirty="0"/>
          </a:p>
        </p:txBody>
      </p:sp>
    </p:spTree>
    <p:extLst>
      <p:ext uri="{BB962C8B-B14F-4D97-AF65-F5344CB8AC3E}">
        <p14:creationId xmlns:p14="http://schemas.microsoft.com/office/powerpoint/2010/main" val="265022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4B119CE3-766A-48C5-881B-BBB88570E99B}" type="slidenum">
              <a:rPr lang="ar-SA" altLang="en-US"/>
              <a:pPr>
                <a:defRPr/>
              </a:pPr>
              <a:t>‹#›</a:t>
            </a:fld>
            <a:endParaRPr lang="en-US" altLang="en-US" dirty="0"/>
          </a:p>
        </p:txBody>
      </p:sp>
    </p:spTree>
    <p:extLst>
      <p:ext uri="{BB962C8B-B14F-4D97-AF65-F5344CB8AC3E}">
        <p14:creationId xmlns:p14="http://schemas.microsoft.com/office/powerpoint/2010/main" val="187972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C832220B-F5DE-45AB-8100-1F03A3DD3E88}" type="slidenum">
              <a:rPr lang="ar-SA" altLang="en-US"/>
              <a:pPr>
                <a:defRPr/>
              </a:pPr>
              <a:t>‹#›</a:t>
            </a:fld>
            <a:endParaRPr lang="en-US" altLang="en-US" dirty="0"/>
          </a:p>
        </p:txBody>
      </p:sp>
    </p:spTree>
    <p:extLst>
      <p:ext uri="{BB962C8B-B14F-4D97-AF65-F5344CB8AC3E}">
        <p14:creationId xmlns:p14="http://schemas.microsoft.com/office/powerpoint/2010/main" val="251830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AD102B5E-816A-4A2F-928A-A6DC18652BFA}" type="slidenum">
              <a:rPr lang="ar-SA" altLang="en-US"/>
              <a:pPr>
                <a:defRPr/>
              </a:pPr>
              <a:t>‹#›</a:t>
            </a:fld>
            <a:endParaRPr lang="en-US" altLang="en-US" dirty="0"/>
          </a:p>
        </p:txBody>
      </p:sp>
    </p:spTree>
    <p:extLst>
      <p:ext uri="{BB962C8B-B14F-4D97-AF65-F5344CB8AC3E}">
        <p14:creationId xmlns:p14="http://schemas.microsoft.com/office/powerpoint/2010/main" val="6341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9A9AAF41-EF0C-4671-B67C-3E4F4460EA4D}" type="slidenum">
              <a:rPr lang="ar-SA" altLang="en-US"/>
              <a:pPr>
                <a:defRPr/>
              </a:pPr>
              <a:t>‹#›</a:t>
            </a:fld>
            <a:endParaRPr lang="en-US" altLang="en-US" dirty="0"/>
          </a:p>
        </p:txBody>
      </p:sp>
    </p:spTree>
    <p:extLst>
      <p:ext uri="{BB962C8B-B14F-4D97-AF65-F5344CB8AC3E}">
        <p14:creationId xmlns:p14="http://schemas.microsoft.com/office/powerpoint/2010/main" val="187541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28467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67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67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35" name="Freeform 6"/>
            <p:cNvSpPr>
              <a:spLocks/>
            </p:cNvSpPr>
            <p:nvPr/>
          </p:nvSpPr>
          <p:spPr bwMode="hidden">
            <a:xfrm>
              <a:off x="4038" y="3577"/>
              <a:ext cx="1720" cy="65"/>
            </a:xfrm>
            <a:custGeom>
              <a:avLst/>
              <a:gdLst>
                <a:gd name="T0" fmla="*/ 1710 w 1722"/>
                <a:gd name="T1" fmla="*/ 60 h 66"/>
                <a:gd name="T2" fmla="*/ 1710 w 1722"/>
                <a:gd name="T3" fmla="*/ 54 h 66"/>
                <a:gd name="T4" fmla="*/ 0 w 1722"/>
                <a:gd name="T5" fmla="*/ 0 h 66"/>
                <a:gd name="T6" fmla="*/ 0 w 1722"/>
                <a:gd name="T7" fmla="*/ 42 h 66"/>
                <a:gd name="T8" fmla="*/ 1710 w 1722"/>
                <a:gd name="T9" fmla="*/ 60 h 66"/>
                <a:gd name="T10" fmla="*/ 1710 w 1722"/>
                <a:gd name="T11" fmla="*/ 60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7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37" name="Freeform 8"/>
            <p:cNvSpPr>
              <a:spLocks/>
            </p:cNvSpPr>
            <p:nvPr/>
          </p:nvSpPr>
          <p:spPr bwMode="hidden">
            <a:xfrm>
              <a:off x="4784" y="3702"/>
              <a:ext cx="974" cy="101"/>
            </a:xfrm>
            <a:custGeom>
              <a:avLst/>
              <a:gdLst>
                <a:gd name="T0" fmla="*/ 969 w 975"/>
                <a:gd name="T1" fmla="*/ 48 h 101"/>
                <a:gd name="T2" fmla="*/ 969 w 975"/>
                <a:gd name="T3" fmla="*/ 0 h 101"/>
                <a:gd name="T4" fmla="*/ 0 w 975"/>
                <a:gd name="T5" fmla="*/ 24 h 101"/>
                <a:gd name="T6" fmla="*/ 0 w 975"/>
                <a:gd name="T7" fmla="*/ 101 h 101"/>
                <a:gd name="T8" fmla="*/ 969 w 975"/>
                <a:gd name="T9" fmla="*/ 48 h 101"/>
                <a:gd name="T10" fmla="*/ 96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3619" y="3815"/>
              <a:ext cx="2139" cy="198"/>
            </a:xfrm>
            <a:custGeom>
              <a:avLst/>
              <a:gdLst>
                <a:gd name="T0" fmla="*/ 2129 w 2141"/>
                <a:gd name="T1" fmla="*/ 0 h 198"/>
                <a:gd name="T2" fmla="*/ 0 w 2141"/>
                <a:gd name="T3" fmla="*/ 156 h 198"/>
                <a:gd name="T4" fmla="*/ 0 w 2141"/>
                <a:gd name="T5" fmla="*/ 198 h 198"/>
                <a:gd name="T6" fmla="*/ 2129 w 2141"/>
                <a:gd name="T7" fmla="*/ 0 h 198"/>
                <a:gd name="T8" fmla="*/ 212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40" name="Freeform 11"/>
            <p:cNvSpPr>
              <a:spLocks/>
            </p:cNvSpPr>
            <p:nvPr/>
          </p:nvSpPr>
          <p:spPr bwMode="hidden">
            <a:xfrm>
              <a:off x="2097" y="4043"/>
              <a:ext cx="2514" cy="276"/>
            </a:xfrm>
            <a:custGeom>
              <a:avLst/>
              <a:gdLst>
                <a:gd name="T0" fmla="*/ 2164 w 2517"/>
                <a:gd name="T1" fmla="*/ 276 h 276"/>
                <a:gd name="T2" fmla="*/ 2499 w 2517"/>
                <a:gd name="T3" fmla="*/ 204 h 276"/>
                <a:gd name="T4" fmla="*/ 2242 w 2517"/>
                <a:gd name="T5" fmla="*/ 0 h 276"/>
                <a:gd name="T6" fmla="*/ 0 w 2517"/>
                <a:gd name="T7" fmla="*/ 276 h 276"/>
                <a:gd name="T8" fmla="*/ 2164 w 2517"/>
                <a:gd name="T9" fmla="*/ 276 h 276"/>
                <a:gd name="T10" fmla="*/ 2164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42" name="Freeform 13"/>
            <p:cNvSpPr>
              <a:spLocks/>
            </p:cNvSpPr>
            <p:nvPr/>
          </p:nvSpPr>
          <p:spPr bwMode="hidden">
            <a:xfrm>
              <a:off x="5030" y="3151"/>
              <a:ext cx="728" cy="240"/>
            </a:xfrm>
            <a:custGeom>
              <a:avLst/>
              <a:gdLst>
                <a:gd name="T0" fmla="*/ 723 w 729"/>
                <a:gd name="T1" fmla="*/ 240 h 240"/>
                <a:gd name="T2" fmla="*/ 0 w 729"/>
                <a:gd name="T3" fmla="*/ 0 h 240"/>
                <a:gd name="T4" fmla="*/ 0 w 729"/>
                <a:gd name="T5" fmla="*/ 6 h 240"/>
                <a:gd name="T6" fmla="*/ 723 w 729"/>
                <a:gd name="T7" fmla="*/ 240 h 240"/>
                <a:gd name="T8" fmla="*/ 72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44" name="Freeform 15"/>
            <p:cNvSpPr>
              <a:spLocks/>
            </p:cNvSpPr>
            <p:nvPr/>
          </p:nvSpPr>
          <p:spPr bwMode="hidden">
            <a:xfrm>
              <a:off x="5030" y="3049"/>
              <a:ext cx="728" cy="318"/>
            </a:xfrm>
            <a:custGeom>
              <a:avLst/>
              <a:gdLst>
                <a:gd name="T0" fmla="*/ 723 w 729"/>
                <a:gd name="T1" fmla="*/ 318 h 318"/>
                <a:gd name="T2" fmla="*/ 723 w 729"/>
                <a:gd name="T3" fmla="*/ 312 h 318"/>
                <a:gd name="T4" fmla="*/ 0 w 729"/>
                <a:gd name="T5" fmla="*/ 0 h 318"/>
                <a:gd name="T6" fmla="*/ 0 w 729"/>
                <a:gd name="T7" fmla="*/ 54 h 318"/>
                <a:gd name="T8" fmla="*/ 723 w 729"/>
                <a:gd name="T9" fmla="*/ 318 h 318"/>
                <a:gd name="T10" fmla="*/ 72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68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69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69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69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69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70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70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0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0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0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0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0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0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1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grpSp>
          <p:nvGrpSpPr>
            <p:cNvPr id="1068" name="Group 39"/>
            <p:cNvGrpSpPr>
              <a:grpSpLocks/>
            </p:cNvGrpSpPr>
            <p:nvPr userDrawn="1"/>
          </p:nvGrpSpPr>
          <p:grpSpPr bwMode="auto">
            <a:xfrm>
              <a:off x="0" y="1632"/>
              <a:ext cx="5758" cy="1858"/>
              <a:chOff x="0" y="1632"/>
              <a:chExt cx="5758" cy="1858"/>
            </a:xfrm>
          </p:grpSpPr>
          <p:sp>
            <p:nvSpPr>
              <p:cNvPr id="28471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sp>
            <p:nvSpPr>
              <p:cNvPr id="28471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ctr" eaLnBrk="1" hangingPunct="1">
                  <a:defRPr/>
                </a:pPr>
                <a:endParaRPr lang="en-GB" dirty="0">
                  <a:latin typeface="Tahoma" panose="020B0604030504040204" pitchFamily="34" charset="0"/>
                  <a:cs typeface="Tahoma" panose="020B0604030504040204" pitchFamily="34" charset="0"/>
                </a:endParaRPr>
              </a:p>
            </p:txBody>
          </p:sp>
        </p:grpSp>
      </p:grpSp>
      <p:sp>
        <p:nvSpPr>
          <p:cNvPr id="28471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8471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8471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effectLst>
                  <a:outerShdw blurRad="38100" dist="38100" dir="2700000" algn="tl">
                    <a:srgbClr val="000000"/>
                  </a:outerShdw>
                </a:effectLst>
                <a:latin typeface="Tahoma" panose="020B0604030504040204" pitchFamily="34" charset="0"/>
                <a:cs typeface="Tahoma" panose="020B0604030504040204" pitchFamily="34" charset="0"/>
              </a:defRPr>
            </a:lvl1pPr>
          </a:lstStyle>
          <a:p>
            <a:pPr>
              <a:defRPr/>
            </a:pPr>
            <a:endParaRPr lang="en-US"/>
          </a:p>
        </p:txBody>
      </p:sp>
      <p:sp>
        <p:nvSpPr>
          <p:cNvPr id="28471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Tahoma" panose="020B0604030504040204" pitchFamily="34" charset="0"/>
                <a:cs typeface="Tahoma" panose="020B0604030504040204" pitchFamily="34" charset="0"/>
              </a:defRPr>
            </a:lvl1pPr>
          </a:lstStyle>
          <a:p>
            <a:pPr>
              <a:defRPr/>
            </a:pPr>
            <a:endParaRPr lang="en-US"/>
          </a:p>
        </p:txBody>
      </p:sp>
      <p:sp>
        <p:nvSpPr>
          <p:cNvPr id="28471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Tahoma" panose="020B0604030504040204" pitchFamily="34" charset="0"/>
                <a:cs typeface="Tahoma" panose="020B0604030504040204" pitchFamily="34" charset="0"/>
              </a:defRPr>
            </a:lvl1pPr>
          </a:lstStyle>
          <a:p>
            <a:pPr>
              <a:defRPr/>
            </a:pPr>
            <a:fld id="{76ECC2DE-19DF-4BC0-AFBF-5A4F84C0B65F}" type="slidenum">
              <a:rPr lang="ar-SA"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959"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 id="2147483957" r:id="rId13"/>
    <p:sldLayoutId id="2147483958"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4714"/>
                                        </p:tgtEl>
                                        <p:attrNameLst>
                                          <p:attrName>style.visibility</p:attrName>
                                        </p:attrNameLst>
                                      </p:cBhvr>
                                      <p:to>
                                        <p:strVal val="visible"/>
                                      </p:to>
                                    </p:set>
                                    <p:animEffect transition="in" filter="fade">
                                      <p:cBhvr>
                                        <p:cTn id="7" dur="2000"/>
                                        <p:tgtEl>
                                          <p:spTgt spid="2847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4715">
                                            <p:txEl>
                                              <p:pRg st="0" end="0"/>
                                            </p:txEl>
                                          </p:spTgt>
                                        </p:tgtEl>
                                        <p:attrNameLst>
                                          <p:attrName>style.visibility</p:attrName>
                                        </p:attrNameLst>
                                      </p:cBhvr>
                                      <p:to>
                                        <p:strVal val="visible"/>
                                      </p:to>
                                    </p:set>
                                    <p:animEffect transition="in" filter="fade">
                                      <p:cBhvr>
                                        <p:cTn id="12" dur="2000"/>
                                        <p:tgtEl>
                                          <p:spTgt spid="28471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84715">
                                            <p:txEl>
                                              <p:pRg st="1" end="1"/>
                                            </p:txEl>
                                          </p:spTgt>
                                        </p:tgtEl>
                                        <p:attrNameLst>
                                          <p:attrName>style.visibility</p:attrName>
                                        </p:attrNameLst>
                                      </p:cBhvr>
                                      <p:to>
                                        <p:strVal val="visible"/>
                                      </p:to>
                                    </p:set>
                                    <p:animEffect transition="in" filter="fade">
                                      <p:cBhvr>
                                        <p:cTn id="15" dur="2000"/>
                                        <p:tgtEl>
                                          <p:spTgt spid="28471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4715">
                                            <p:txEl>
                                              <p:pRg st="2" end="2"/>
                                            </p:txEl>
                                          </p:spTgt>
                                        </p:tgtEl>
                                        <p:attrNameLst>
                                          <p:attrName>style.visibility</p:attrName>
                                        </p:attrNameLst>
                                      </p:cBhvr>
                                      <p:to>
                                        <p:strVal val="visible"/>
                                      </p:to>
                                    </p:set>
                                    <p:animEffect transition="in" filter="fade">
                                      <p:cBhvr>
                                        <p:cTn id="18" dur="2000"/>
                                        <p:tgtEl>
                                          <p:spTgt spid="28471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4715">
                                            <p:txEl>
                                              <p:pRg st="3" end="3"/>
                                            </p:txEl>
                                          </p:spTgt>
                                        </p:tgtEl>
                                        <p:attrNameLst>
                                          <p:attrName>style.visibility</p:attrName>
                                        </p:attrNameLst>
                                      </p:cBhvr>
                                      <p:to>
                                        <p:strVal val="visible"/>
                                      </p:to>
                                    </p:set>
                                    <p:animEffect transition="in" filter="fade">
                                      <p:cBhvr>
                                        <p:cTn id="21" dur="2000"/>
                                        <p:tgtEl>
                                          <p:spTgt spid="28471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84715">
                                            <p:txEl>
                                              <p:pRg st="4" end="4"/>
                                            </p:txEl>
                                          </p:spTgt>
                                        </p:tgtEl>
                                        <p:attrNameLst>
                                          <p:attrName>style.visibility</p:attrName>
                                        </p:attrNameLst>
                                      </p:cBhvr>
                                      <p:to>
                                        <p:strVal val="visible"/>
                                      </p:to>
                                    </p:set>
                                    <p:animEffect transition="in" filter="fade">
                                      <p:cBhvr>
                                        <p:cTn id="24" dur="2000"/>
                                        <p:tgtEl>
                                          <p:spTgt spid="2847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714" grpId="0"/>
      <p:bldP spid="284715" grpId="0" build="p">
        <p:tmplLst>
          <p:tmpl lvl="1">
            <p:tnLst>
              <p:par>
                <p:cTn presetID="10" presetClass="entr" presetSubtype="0" fill="hold" nodeType="clickEffect">
                  <p:stCondLst>
                    <p:cond delay="0"/>
                  </p:stCondLst>
                  <p:childTnLst>
                    <p:set>
                      <p:cBhvr>
                        <p:cTn dur="1" fill="hold">
                          <p:stCondLst>
                            <p:cond delay="0"/>
                          </p:stCondLst>
                        </p:cTn>
                        <p:tgtEl>
                          <p:spTgt spid="284715"/>
                        </p:tgtEl>
                        <p:attrNameLst>
                          <p:attrName>style.visibility</p:attrName>
                        </p:attrNameLst>
                      </p:cBhvr>
                      <p:to>
                        <p:strVal val="visible"/>
                      </p:to>
                    </p:set>
                    <p:animEffect transition="in" filter="fade">
                      <p:cBhvr>
                        <p:cTn dur="2000"/>
                        <p:tgtEl>
                          <p:spTgt spid="28471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84715"/>
                        </p:tgtEl>
                        <p:attrNameLst>
                          <p:attrName>style.visibility</p:attrName>
                        </p:attrNameLst>
                      </p:cBhvr>
                      <p:to>
                        <p:strVal val="visible"/>
                      </p:to>
                    </p:set>
                    <p:animEffect transition="in" filter="fade">
                      <p:cBhvr>
                        <p:cTn dur="2000"/>
                        <p:tgtEl>
                          <p:spTgt spid="28471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84715"/>
                        </p:tgtEl>
                        <p:attrNameLst>
                          <p:attrName>style.visibility</p:attrName>
                        </p:attrNameLst>
                      </p:cBhvr>
                      <p:to>
                        <p:strVal val="visible"/>
                      </p:to>
                    </p:set>
                    <p:animEffect transition="in" filter="fade">
                      <p:cBhvr>
                        <p:cTn dur="2000"/>
                        <p:tgtEl>
                          <p:spTgt spid="28471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84715"/>
                        </p:tgtEl>
                        <p:attrNameLst>
                          <p:attrName>style.visibility</p:attrName>
                        </p:attrNameLst>
                      </p:cBhvr>
                      <p:to>
                        <p:strVal val="visible"/>
                      </p:to>
                    </p:set>
                    <p:animEffect transition="in" filter="fade">
                      <p:cBhvr>
                        <p:cTn dur="2000"/>
                        <p:tgtEl>
                          <p:spTgt spid="28471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84715"/>
                        </p:tgtEl>
                        <p:attrNameLst>
                          <p:attrName>style.visibility</p:attrName>
                        </p:attrNameLst>
                      </p:cBhvr>
                      <p:to>
                        <p:strVal val="visible"/>
                      </p:to>
                    </p:set>
                    <p:animEffect transition="in" filter="fade">
                      <p:cBhvr>
                        <p:cTn dur="2000"/>
                        <p:tgtEl>
                          <p:spTgt spid="284715"/>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mj-ea"/>
          <a:cs typeface="Tahoma" panose="020B0604030504040204" pitchFamily="34"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6"/>
        </a:buBlip>
        <a:defRPr sz="3200">
          <a:solidFill>
            <a:schemeClr val="tx1"/>
          </a:solidFill>
          <a:effectLst>
            <a:outerShdw blurRad="38100" dist="38100" dir="2700000" algn="tl">
              <a:srgbClr val="000000"/>
            </a:outerShdw>
          </a:effectLst>
          <a:latin typeface="Tahoma" panose="020B0604030504040204" pitchFamily="34" charset="0"/>
          <a:ea typeface="+mn-ea"/>
          <a:cs typeface="Tahoma" panose="020B0604030504040204" pitchFamily="34" charset="0"/>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Tahoma" panose="020B0604030504040204" pitchFamily="34" charset="0"/>
          <a:cs typeface="Tahoma" panose="020B0604030504040204" pitchFamily="34" charset="0"/>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7"/>
        </a:buBlip>
        <a:defRPr sz="2400">
          <a:solidFill>
            <a:schemeClr val="tx1"/>
          </a:solidFill>
          <a:effectLst>
            <a:outerShdw blurRad="38100" dist="38100" dir="2700000" algn="tl">
              <a:srgbClr val="000000"/>
            </a:outerShdw>
          </a:effectLst>
          <a:latin typeface="Tahoma" panose="020B0604030504040204" pitchFamily="34" charset="0"/>
          <a:cs typeface="Tahoma" panose="020B0604030504040204" pitchFamily="34"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Tahoma" panose="020B0604030504040204" pitchFamily="34" charset="0"/>
          <a:cs typeface="Tahoma" panose="020B0604030504040204" pitchFamily="34" charset="0"/>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8"/>
        </a:buBlip>
        <a:defRPr sz="2000">
          <a:solidFill>
            <a:schemeClr val="tx1"/>
          </a:solidFill>
          <a:effectLst>
            <a:outerShdw blurRad="38100" dist="38100" dir="2700000" algn="tl">
              <a:srgbClr val="000000"/>
            </a:outerShdw>
          </a:effectLst>
          <a:latin typeface="Tahoma" panose="020B0604030504040204" pitchFamily="34" charset="0"/>
          <a:cs typeface="Tahoma" panose="020B0604030504040204" pitchFamily="34" charset="0"/>
        </a:defRPr>
      </a:lvl5pPr>
      <a:lvl6pPr marL="25146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7986" name="Rectangle 2"/>
          <p:cNvSpPr>
            <a:spLocks noGrp="1" noChangeArrowheads="1"/>
          </p:cNvSpPr>
          <p:nvPr>
            <p:ph type="ctrTitle"/>
          </p:nvPr>
        </p:nvSpPr>
        <p:spPr>
          <a:xfrm>
            <a:off x="323850" y="1125538"/>
            <a:ext cx="8496300" cy="1655762"/>
          </a:xfrm>
        </p:spPr>
        <p:txBody>
          <a:bodyPr/>
          <a:lstStyle/>
          <a:p>
            <a:pPr rtl="1" eaLnBrk="1" hangingPunct="1">
              <a:defRPr/>
            </a:pPr>
            <a:r>
              <a:rPr lang="fa-IR" sz="5400" b="1" dirty="0" smtClean="0">
                <a:solidFill>
                  <a:srgbClr val="66FF33"/>
                </a:solidFill>
              </a:rPr>
              <a:t>چاقی، تشخيص و مقابله</a:t>
            </a:r>
            <a:endParaRPr lang="en-US" sz="5400" b="1" dirty="0" smtClean="0">
              <a:solidFill>
                <a:srgbClr val="66FF33"/>
              </a:solidFill>
            </a:endParaRPr>
          </a:p>
        </p:txBody>
      </p:sp>
      <p:sp>
        <p:nvSpPr>
          <p:cNvPr id="937987" name="Rectangle 3"/>
          <p:cNvSpPr>
            <a:spLocks noGrp="1" noChangeArrowheads="1"/>
          </p:cNvSpPr>
          <p:nvPr>
            <p:ph type="subTitle" idx="1"/>
          </p:nvPr>
        </p:nvSpPr>
        <p:spPr>
          <a:xfrm>
            <a:off x="900113" y="3500438"/>
            <a:ext cx="7488237" cy="2544762"/>
          </a:xfrm>
        </p:spPr>
        <p:txBody>
          <a:bodyPr/>
          <a:lstStyle/>
          <a:p>
            <a:pPr rtl="1" eaLnBrk="1" hangingPunct="1">
              <a:lnSpc>
                <a:spcPct val="90000"/>
              </a:lnSpc>
              <a:defRPr/>
            </a:pPr>
            <a:r>
              <a:rPr lang="ar-SA" b="1" dirty="0" smtClean="0">
                <a:solidFill>
                  <a:srgbClr val="FA8214"/>
                </a:solidFill>
              </a:rPr>
              <a:t>دکتر احمد رضا درستی</a:t>
            </a:r>
          </a:p>
          <a:p>
            <a:pPr rtl="1" eaLnBrk="1" hangingPunct="1">
              <a:lnSpc>
                <a:spcPct val="90000"/>
              </a:lnSpc>
              <a:defRPr/>
            </a:pPr>
            <a:r>
              <a:rPr lang="ar-SA" sz="2400" b="1" dirty="0" smtClean="0">
                <a:solidFill>
                  <a:schemeClr val="hlink"/>
                </a:solidFill>
              </a:rPr>
              <a:t>متخصص تغذیه</a:t>
            </a:r>
          </a:p>
          <a:p>
            <a:pPr rtl="1" eaLnBrk="1" hangingPunct="1">
              <a:lnSpc>
                <a:spcPct val="90000"/>
              </a:lnSpc>
              <a:defRPr/>
            </a:pPr>
            <a:endParaRPr lang="ar-SA" sz="1000" b="1" dirty="0" smtClean="0">
              <a:solidFill>
                <a:schemeClr val="hlink"/>
              </a:solidFill>
            </a:endParaRPr>
          </a:p>
          <a:p>
            <a:pPr rtl="1" eaLnBrk="1" hangingPunct="1">
              <a:lnSpc>
                <a:spcPct val="90000"/>
              </a:lnSpc>
              <a:defRPr/>
            </a:pPr>
            <a:r>
              <a:rPr lang="fa-IR" sz="1400" b="1" dirty="0" smtClean="0">
                <a:solidFill>
                  <a:srgbClr val="F2F206"/>
                </a:solidFill>
              </a:rPr>
              <a:t>استاد </a:t>
            </a:r>
            <a:r>
              <a:rPr lang="ar-SA" sz="1400" b="1" dirty="0" smtClean="0">
                <a:solidFill>
                  <a:srgbClr val="F2F206"/>
                </a:solidFill>
              </a:rPr>
              <a:t>دانشکده </a:t>
            </a:r>
            <a:r>
              <a:rPr lang="fa-IR" sz="1400" b="1" dirty="0" smtClean="0">
                <a:solidFill>
                  <a:srgbClr val="F2F206"/>
                </a:solidFill>
              </a:rPr>
              <a:t>علوم تغذیه</a:t>
            </a:r>
            <a:r>
              <a:rPr lang="ar-SA" sz="1400" b="1" dirty="0" smtClean="0">
                <a:solidFill>
                  <a:srgbClr val="F2F206"/>
                </a:solidFill>
              </a:rPr>
              <a:t> دانشگاه علوم پزشکی تهران</a:t>
            </a:r>
            <a:endParaRPr lang="en-US" sz="1400" b="1" dirty="0" smtClean="0">
              <a:solidFill>
                <a:srgbClr val="F2F20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7986"/>
                                        </p:tgtEl>
                                        <p:attrNameLst>
                                          <p:attrName>style.visibility</p:attrName>
                                        </p:attrNameLst>
                                      </p:cBhvr>
                                      <p:to>
                                        <p:strVal val="visible"/>
                                      </p:to>
                                    </p:set>
                                    <p:animEffect transition="in" filter="fade">
                                      <p:cBhvr>
                                        <p:cTn id="7" dur="2000"/>
                                        <p:tgtEl>
                                          <p:spTgt spid="937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7987">
                                            <p:txEl>
                                              <p:pRg st="0" end="0"/>
                                            </p:txEl>
                                          </p:spTgt>
                                        </p:tgtEl>
                                        <p:attrNameLst>
                                          <p:attrName>style.visibility</p:attrName>
                                        </p:attrNameLst>
                                      </p:cBhvr>
                                      <p:to>
                                        <p:strVal val="visible"/>
                                      </p:to>
                                    </p:set>
                                    <p:animEffect transition="in" filter="fade">
                                      <p:cBhvr>
                                        <p:cTn id="12" dur="2000"/>
                                        <p:tgtEl>
                                          <p:spTgt spid="937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7987">
                                            <p:txEl>
                                              <p:pRg st="1" end="1"/>
                                            </p:txEl>
                                          </p:spTgt>
                                        </p:tgtEl>
                                        <p:attrNameLst>
                                          <p:attrName>style.visibility</p:attrName>
                                        </p:attrNameLst>
                                      </p:cBhvr>
                                      <p:to>
                                        <p:strVal val="visible"/>
                                      </p:to>
                                    </p:set>
                                    <p:animEffect transition="in" filter="fade">
                                      <p:cBhvr>
                                        <p:cTn id="17" dur="2000"/>
                                        <p:tgtEl>
                                          <p:spTgt spid="9379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7987">
                                            <p:txEl>
                                              <p:pRg st="3" end="3"/>
                                            </p:txEl>
                                          </p:spTgt>
                                        </p:tgtEl>
                                        <p:attrNameLst>
                                          <p:attrName>style.visibility</p:attrName>
                                        </p:attrNameLst>
                                      </p:cBhvr>
                                      <p:to>
                                        <p:strVal val="visible"/>
                                      </p:to>
                                    </p:set>
                                    <p:animEffect transition="in" filter="fade">
                                      <p:cBhvr>
                                        <p:cTn id="22" dur="2000"/>
                                        <p:tgtEl>
                                          <p:spTgt spid="937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6" grpId="0"/>
      <p:bldP spid="93798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68313" y="260350"/>
            <a:ext cx="8229600" cy="839788"/>
          </a:xfrm>
        </p:spPr>
        <p:txBody>
          <a:bodyPr/>
          <a:lstStyle/>
          <a:p>
            <a:pPr indent="142875" rtl="1">
              <a:spcBef>
                <a:spcPts val="1800"/>
              </a:spcBef>
              <a:defRPr/>
            </a:pPr>
            <a:r>
              <a:rPr lang="fa-IR" sz="2800" b="1" dirty="0" smtClean="0">
                <a:solidFill>
                  <a:srgbClr val="FFFF00"/>
                </a:solidFill>
              </a:rPr>
              <a:t>صدکها و </a:t>
            </a:r>
            <a:r>
              <a:rPr lang="en-US" sz="2800" b="1" dirty="0" smtClean="0">
                <a:solidFill>
                  <a:srgbClr val="FFFF00"/>
                </a:solidFill>
              </a:rPr>
              <a:t> Z-score </a:t>
            </a:r>
            <a:r>
              <a:rPr lang="fa-IR" sz="2800" b="1" dirty="0" smtClean="0">
                <a:solidFill>
                  <a:srgbClr val="FFFF00"/>
                </a:solidFill>
              </a:rPr>
              <a:t>‌تعیین چاقی/لاغری کودک</a:t>
            </a:r>
            <a:endParaRPr lang="en-US" sz="2800" b="1" dirty="0" smtClean="0">
              <a:solidFill>
                <a:srgbClr val="FFFF00"/>
              </a:solidFill>
            </a:endParaRPr>
          </a:p>
        </p:txBody>
      </p:sp>
      <p:graphicFrame>
        <p:nvGraphicFramePr>
          <p:cNvPr id="5" name="Table 4"/>
          <p:cNvGraphicFramePr>
            <a:graphicFrameLocks noGrp="1"/>
          </p:cNvGraphicFramePr>
          <p:nvPr/>
        </p:nvGraphicFramePr>
        <p:xfrm>
          <a:off x="468313" y="1052513"/>
          <a:ext cx="8064500" cy="5616576"/>
        </p:xfrm>
        <a:graphic>
          <a:graphicData uri="http://schemas.openxmlformats.org/drawingml/2006/table">
            <a:tbl>
              <a:tblPr rtl="1"/>
              <a:tblGrid>
                <a:gridCol w="2689225"/>
                <a:gridCol w="2687638"/>
                <a:gridCol w="2687637"/>
              </a:tblGrid>
              <a:tr h="622412">
                <a:tc>
                  <a:txBody>
                    <a:bodyPr/>
                    <a:lstStyle/>
                    <a:p>
                      <a:pPr marL="179388" marR="0" lvl="0" indent="0" algn="ctr" defTabSz="914400" rtl="1" eaLnBrk="1" fontAlgn="base" latinLnBrk="0" hangingPunct="1">
                        <a:lnSpc>
                          <a:spcPct val="150000"/>
                        </a:lnSpc>
                        <a:spcBef>
                          <a:spcPts val="600"/>
                        </a:spcBef>
                        <a:spcAft>
                          <a:spcPct val="0"/>
                        </a:spcAft>
                        <a:buClrTx/>
                        <a:buSzTx/>
                        <a:buFontTx/>
                        <a:buNone/>
                        <a:tabLst/>
                      </a:pPr>
                      <a:r>
                        <a:rPr kumimoji="0" lang="ar-SA" sz="2400" b="1" i="0" u="none" strike="noStrike" cap="none" normalizeH="0" baseline="0" dirty="0" smtClean="0">
                          <a:ln>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t>صدك گردشده</a:t>
                      </a:r>
                      <a:endParaRPr kumimoji="0" lang="en-US" sz="2400" b="1" i="0" u="none" strike="noStrike" cap="none" normalizeH="0" baseline="0" dirty="0" smtClean="0">
                        <a:ln>
                          <a:noFill/>
                        </a:ln>
                        <a:solidFill>
                          <a:srgbClr val="FFFFFF"/>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179388" marR="0" lvl="0" indent="0" algn="ctr" defTabSz="914400" rtl="1" eaLnBrk="1" fontAlgn="base" latinLnBrk="0" hangingPunct="1">
                        <a:lnSpc>
                          <a:spcPct val="150000"/>
                        </a:lnSpc>
                        <a:spcBef>
                          <a:spcPts val="600"/>
                        </a:spcBef>
                        <a:spcAft>
                          <a:spcPct val="0"/>
                        </a:spcAft>
                        <a:buClrTx/>
                        <a:buSzTx/>
                        <a:buFontTx/>
                        <a:buNone/>
                        <a:tabLst/>
                      </a:pPr>
                      <a:r>
                        <a:rPr kumimoji="0" lang="ar-SA" sz="2400" b="1" i="0" u="none" strike="noStrike" cap="none" normalizeH="0" baseline="0" dirty="0" smtClean="0">
                          <a:ln>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t>صدک</a:t>
                      </a:r>
                      <a:r>
                        <a:rPr kumimoji="0" lang="fa-IR" sz="2400" b="1" i="0" u="none" strike="noStrike" cap="none" normalizeH="0" baseline="0" dirty="0" smtClean="0">
                          <a:ln>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t> دقیق</a:t>
                      </a:r>
                      <a:endParaRPr kumimoji="0" lang="en-US" sz="2400" b="1" i="0" u="none" strike="noStrike" cap="none" normalizeH="0" baseline="0" dirty="0" smtClean="0">
                        <a:ln>
                          <a:noFill/>
                        </a:ln>
                        <a:solidFill>
                          <a:srgbClr val="FFFFFF"/>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179388" marR="0" lvl="0" indent="0" algn="ctr" defTabSz="914400" rtl="1" eaLnBrk="1" fontAlgn="base" latinLnBrk="0" hangingPunct="1">
                        <a:lnSpc>
                          <a:spcPct val="150000"/>
                        </a:lnSpc>
                        <a:spcBef>
                          <a:spcPts val="600"/>
                        </a:spcBef>
                        <a:spcAft>
                          <a:spcPct val="0"/>
                        </a:spcAft>
                        <a:buClrTx/>
                        <a:buSzTx/>
                        <a:buFontTx/>
                        <a:buNone/>
                        <a:tabLst/>
                      </a:pPr>
                      <a:r>
                        <a:rPr kumimoji="0" lang="en-US" sz="2400" b="1" i="0" u="none" strike="noStrike" cap="none" normalizeH="0" baseline="0" dirty="0" smtClean="0">
                          <a:ln>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t>Z-score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713452">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99</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99/8</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3+</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r h="713452">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97</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97/7</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2+</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r>
              <a:tr h="713452">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85</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84/1</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1+</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r h="713452">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50 (میانه)</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50 (میانه)</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0</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r>
              <a:tr h="713452">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15</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15/9</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1-</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r h="713452">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3</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2/3</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2-</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r>
              <a:tr h="713452">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1</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13/.</a:t>
                      </a:r>
                      <a:endParaRPr kumimoji="0" lang="en-US" sz="2000" b="0" i="0" u="none" strike="noStrike" cap="none" normalizeH="0" baseline="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p>
                      <a:pPr marL="0" marR="0" lvl="0" indent="250825"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rPr>
                        <a:t>3-</a:t>
                      </a:r>
                      <a:endParaRPr kumimoji="0" lang="en-US" sz="2000" b="0" i="0" u="none" strike="noStrike" cap="none" normalizeH="0" baseline="0" dirty="0" smtClean="0">
                        <a:ln>
                          <a:noFill/>
                        </a:ln>
                        <a:solidFill>
                          <a:srgbClr val="008AE8"/>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8313" y="357188"/>
            <a:ext cx="8229600" cy="1214437"/>
          </a:xfrm>
        </p:spPr>
        <p:txBody>
          <a:bodyPr/>
          <a:lstStyle/>
          <a:p>
            <a:pPr rtl="1">
              <a:defRPr/>
            </a:pPr>
            <a:r>
              <a:rPr lang="fa-IR" sz="3200" b="1" dirty="0" smtClean="0">
                <a:solidFill>
                  <a:srgbClr val="FFFF00"/>
                </a:solidFill>
                <a:ea typeface="Tahoma" panose="020B0604030504040204" pitchFamily="34" charset="0"/>
              </a:rPr>
              <a:t>استاندارد هاي موجود براي مقايسه وضعيت تن سنجي كودكان و نوجوانان</a:t>
            </a:r>
            <a:endParaRPr lang="en-US" sz="3200" b="1" dirty="0" smtClean="0">
              <a:solidFill>
                <a:srgbClr val="FFFF00"/>
              </a:solidFill>
              <a:effectLst/>
              <a:ea typeface="Tahoma" panose="020B0604030504040204" pitchFamily="34" charset="0"/>
            </a:endParaRPr>
          </a:p>
        </p:txBody>
      </p:sp>
      <p:graphicFrame>
        <p:nvGraphicFramePr>
          <p:cNvPr id="6" name="Table 5"/>
          <p:cNvGraphicFramePr>
            <a:graphicFrameLocks noGrp="1"/>
          </p:cNvGraphicFramePr>
          <p:nvPr/>
        </p:nvGraphicFramePr>
        <p:xfrm>
          <a:off x="107950" y="1916113"/>
          <a:ext cx="8928100" cy="4427537"/>
        </p:xfrm>
        <a:graphic>
          <a:graphicData uri="http://schemas.openxmlformats.org/drawingml/2006/table">
            <a:tbl>
              <a:tblPr rtl="1" firstRow="1" bandRow="1">
                <a:tableStyleId>{5C22544A-7EE6-4342-B048-85BDC9FD1C3A}</a:tableStyleId>
              </a:tblPr>
              <a:tblGrid>
                <a:gridCol w="5648117"/>
                <a:gridCol w="3279983"/>
              </a:tblGrid>
              <a:tr h="665147">
                <a:tc>
                  <a:txBody>
                    <a:bodyPr/>
                    <a:lstStyle/>
                    <a:p>
                      <a:pPr indent="252095" algn="l" rtl="1">
                        <a:spcAft>
                          <a:spcPts val="0"/>
                        </a:spcAft>
                      </a:pPr>
                      <a:r>
                        <a:rPr lang="en-US" sz="2400" b="1" dirty="0">
                          <a:latin typeface="Tahoma"/>
                          <a:ea typeface="Calibri"/>
                          <a:cs typeface="B Nazanin"/>
                        </a:rPr>
                        <a:t>Reference</a:t>
                      </a:r>
                      <a:endParaRPr lang="en-US" sz="2400" dirty="0">
                        <a:latin typeface="Times New Roman"/>
                        <a:ea typeface="Calibri"/>
                        <a:cs typeface="B Zar"/>
                      </a:endParaRPr>
                    </a:p>
                  </a:txBody>
                  <a:tcPr marL="68573" marR="68573" marT="0" marB="0"/>
                </a:tc>
                <a:tc>
                  <a:txBody>
                    <a:bodyPr/>
                    <a:lstStyle/>
                    <a:p>
                      <a:pPr indent="252095" algn="l" rtl="1">
                        <a:spcAft>
                          <a:spcPts val="0"/>
                        </a:spcAft>
                      </a:pPr>
                      <a:r>
                        <a:rPr lang="en-US" sz="2400" b="1" dirty="0">
                          <a:latin typeface="Tahoma"/>
                          <a:ea typeface="Calibri"/>
                          <a:cs typeface="B Nazanin"/>
                        </a:rPr>
                        <a:t>Parameter value</a:t>
                      </a:r>
                      <a:endParaRPr lang="en-US" sz="2400" dirty="0">
                        <a:latin typeface="Times New Roman"/>
                        <a:ea typeface="Calibri"/>
                        <a:cs typeface="B Zar"/>
                      </a:endParaRPr>
                    </a:p>
                  </a:txBody>
                  <a:tcPr marL="68573" marR="68573" marT="0" marB="0"/>
                </a:tc>
              </a:tr>
              <a:tr h="556931">
                <a:tc>
                  <a:txBody>
                    <a:bodyPr/>
                    <a:lstStyle/>
                    <a:p>
                      <a:pPr indent="252095" algn="l" rtl="1">
                        <a:spcAft>
                          <a:spcPts val="0"/>
                        </a:spcAft>
                      </a:pPr>
                      <a:r>
                        <a:rPr lang="en-US" sz="2400" b="1" kern="1200" dirty="0">
                          <a:solidFill>
                            <a:schemeClr val="dk1"/>
                          </a:solidFill>
                          <a:latin typeface="Times New Roman"/>
                          <a:ea typeface="Calibri"/>
                          <a:cs typeface="B Zar"/>
                        </a:rPr>
                        <a:t>International Obesity Task Force</a:t>
                      </a:r>
                    </a:p>
                  </a:txBody>
                  <a:tcPr marL="68573" marR="68573" marT="0" marB="0"/>
                </a:tc>
                <a:tc>
                  <a:txBody>
                    <a:bodyPr/>
                    <a:lstStyle/>
                    <a:p>
                      <a:pPr indent="252095" algn="l" rtl="1">
                        <a:spcAft>
                          <a:spcPts val="0"/>
                        </a:spcAft>
                      </a:pPr>
                      <a:r>
                        <a:rPr lang="en-US" sz="2800" b="1" dirty="0">
                          <a:effectLst>
                            <a:outerShdw blurRad="38100" dist="38100" dir="2700000" algn="tl">
                              <a:srgbClr val="000000">
                                <a:alpha val="43137"/>
                              </a:srgbClr>
                            </a:outerShdw>
                          </a:effectLst>
                          <a:latin typeface="Tahoma"/>
                          <a:ea typeface="Calibri"/>
                          <a:cs typeface="B Zar"/>
                        </a:rPr>
                        <a:t>IOTF</a:t>
                      </a:r>
                      <a:endParaRPr lang="en-US" sz="2400" b="1" dirty="0">
                        <a:effectLst>
                          <a:outerShdw blurRad="38100" dist="38100" dir="2700000" algn="tl">
                            <a:srgbClr val="000000">
                              <a:alpha val="43137"/>
                            </a:srgbClr>
                          </a:outerShdw>
                        </a:effectLst>
                        <a:latin typeface="Times New Roman"/>
                        <a:ea typeface="Calibri"/>
                        <a:cs typeface="B Zar"/>
                      </a:endParaRPr>
                    </a:p>
                  </a:txBody>
                  <a:tcPr marL="68573" marR="68573" marT="0" marB="0"/>
                </a:tc>
              </a:tr>
              <a:tr h="558879">
                <a:tc>
                  <a:txBody>
                    <a:bodyPr/>
                    <a:lstStyle/>
                    <a:p>
                      <a:pPr indent="252095" algn="l" rtl="1">
                        <a:spcAft>
                          <a:spcPts val="0"/>
                        </a:spcAft>
                      </a:pPr>
                      <a:r>
                        <a:rPr lang="en-US" sz="2400" b="1" kern="1200" dirty="0">
                          <a:solidFill>
                            <a:schemeClr val="dk1"/>
                          </a:solidFill>
                          <a:latin typeface="Times New Roman"/>
                          <a:ea typeface="Calibri"/>
                          <a:cs typeface="B Zar"/>
                        </a:rPr>
                        <a:t>CDC/WHO </a:t>
                      </a:r>
                      <a:r>
                        <a:rPr lang="en-US" sz="2400" b="1" kern="1200" dirty="0" smtClean="0">
                          <a:solidFill>
                            <a:schemeClr val="dk1"/>
                          </a:solidFill>
                          <a:latin typeface="Times New Roman"/>
                          <a:ea typeface="Calibri"/>
                          <a:cs typeface="B Zar"/>
                        </a:rPr>
                        <a:t>1978Growth </a:t>
                      </a:r>
                      <a:r>
                        <a:rPr lang="en-US" sz="2400" b="1" kern="1200" dirty="0">
                          <a:solidFill>
                            <a:schemeClr val="dk1"/>
                          </a:solidFill>
                          <a:latin typeface="Times New Roman"/>
                          <a:ea typeface="Calibri"/>
                          <a:cs typeface="B Zar"/>
                        </a:rPr>
                        <a:t>Reference</a:t>
                      </a:r>
                    </a:p>
                  </a:txBody>
                  <a:tcPr marL="68573" marR="68573" marT="0" marB="0"/>
                </a:tc>
                <a:tc>
                  <a:txBody>
                    <a:bodyPr/>
                    <a:lstStyle/>
                    <a:p>
                      <a:pPr indent="252095" algn="l" rtl="1">
                        <a:spcAft>
                          <a:spcPts val="0"/>
                        </a:spcAft>
                      </a:pPr>
                      <a:r>
                        <a:rPr lang="en-US" sz="2400" b="1" dirty="0" smtClean="0">
                          <a:effectLst>
                            <a:outerShdw blurRad="38100" dist="38100" dir="2700000" algn="tl">
                              <a:srgbClr val="000000">
                                <a:alpha val="43137"/>
                              </a:srgbClr>
                            </a:outerShdw>
                          </a:effectLst>
                          <a:latin typeface="Tahoma"/>
                          <a:ea typeface="Calibri"/>
                          <a:cs typeface="B Nazanin"/>
                        </a:rPr>
                        <a:t>NCHS</a:t>
                      </a:r>
                      <a:r>
                        <a:rPr lang="en-US" sz="2400" b="1" baseline="0" dirty="0" smtClean="0">
                          <a:effectLst>
                            <a:outerShdw blurRad="38100" dist="38100" dir="2700000" algn="tl">
                              <a:srgbClr val="000000">
                                <a:alpha val="43137"/>
                              </a:srgbClr>
                            </a:outerShdw>
                          </a:effectLst>
                          <a:latin typeface="Tahoma"/>
                          <a:ea typeface="Calibri"/>
                          <a:cs typeface="B Nazanin"/>
                        </a:rPr>
                        <a:t> 1978</a:t>
                      </a:r>
                      <a:endParaRPr lang="en-US" sz="2400" b="1" dirty="0">
                        <a:effectLst>
                          <a:outerShdw blurRad="38100" dist="38100" dir="2700000" algn="tl">
                            <a:srgbClr val="000000">
                              <a:alpha val="43137"/>
                            </a:srgbClr>
                          </a:outerShdw>
                        </a:effectLst>
                        <a:latin typeface="Times New Roman"/>
                        <a:ea typeface="Calibri"/>
                        <a:cs typeface="B Zar"/>
                      </a:endParaRPr>
                    </a:p>
                  </a:txBody>
                  <a:tcPr marL="68573" marR="68573" marT="0" marB="0"/>
                </a:tc>
              </a:tr>
              <a:tr h="489019">
                <a:tc>
                  <a:txBody>
                    <a:bodyPr/>
                    <a:lstStyle/>
                    <a:p>
                      <a:pPr indent="252095" algn="l" rtl="1">
                        <a:spcAft>
                          <a:spcPts val="0"/>
                        </a:spcAft>
                      </a:pPr>
                      <a:r>
                        <a:rPr lang="en-US" sz="2400" b="1" kern="1200" dirty="0">
                          <a:solidFill>
                            <a:schemeClr val="dk1"/>
                          </a:solidFill>
                          <a:latin typeface="Times New Roman"/>
                          <a:ea typeface="Calibri"/>
                          <a:cs typeface="B Zar"/>
                        </a:rPr>
                        <a:t>CDC </a:t>
                      </a:r>
                      <a:r>
                        <a:rPr lang="en-US" sz="2400" b="1" kern="1200" dirty="0" smtClean="0">
                          <a:solidFill>
                            <a:schemeClr val="dk1"/>
                          </a:solidFill>
                          <a:latin typeface="Times New Roman"/>
                          <a:ea typeface="Calibri"/>
                          <a:cs typeface="B Zar"/>
                        </a:rPr>
                        <a:t>2000 </a:t>
                      </a:r>
                      <a:r>
                        <a:rPr lang="en-US" sz="2400" b="1" kern="1200" dirty="0">
                          <a:solidFill>
                            <a:schemeClr val="dk1"/>
                          </a:solidFill>
                          <a:latin typeface="Times New Roman"/>
                          <a:ea typeface="Calibri"/>
                          <a:cs typeface="B Zar"/>
                        </a:rPr>
                        <a:t>Growth Reference   </a:t>
                      </a:r>
                    </a:p>
                  </a:txBody>
                  <a:tcPr marL="68573" marR="68573" marT="0" marB="0"/>
                </a:tc>
                <a:tc>
                  <a:txBody>
                    <a:bodyPr/>
                    <a:lstStyle/>
                    <a:p>
                      <a:pPr indent="252095" algn="l" rtl="1">
                        <a:spcAft>
                          <a:spcPts val="0"/>
                        </a:spcAft>
                      </a:pPr>
                      <a:r>
                        <a:rPr lang="en-US" sz="2400" b="1" kern="1200" dirty="0">
                          <a:solidFill>
                            <a:schemeClr val="dk1"/>
                          </a:solidFill>
                          <a:effectLst>
                            <a:outerShdw blurRad="38100" dist="38100" dir="2700000" algn="tl">
                              <a:srgbClr val="000000">
                                <a:alpha val="43137"/>
                              </a:srgbClr>
                            </a:outerShdw>
                          </a:effectLst>
                          <a:latin typeface="Tahoma"/>
                          <a:ea typeface="Calibri"/>
                          <a:cs typeface="B Nazanin"/>
                        </a:rPr>
                        <a:t>CDC  2000</a:t>
                      </a:r>
                    </a:p>
                  </a:txBody>
                  <a:tcPr marL="68573" marR="68573" marT="0" marB="0"/>
                </a:tc>
              </a:tr>
              <a:tr h="558879">
                <a:tc>
                  <a:txBody>
                    <a:bodyPr/>
                    <a:lstStyle/>
                    <a:p>
                      <a:pPr indent="252095" algn="l" rtl="1">
                        <a:lnSpc>
                          <a:spcPct val="115000"/>
                        </a:lnSpc>
                        <a:spcAft>
                          <a:spcPts val="600"/>
                        </a:spcAft>
                      </a:pPr>
                      <a:r>
                        <a:rPr lang="en-US" sz="2400" b="1" kern="1200" dirty="0">
                          <a:solidFill>
                            <a:schemeClr val="dk1"/>
                          </a:solidFill>
                          <a:latin typeface="Times New Roman"/>
                          <a:ea typeface="Calibri"/>
                          <a:cs typeface="B Zar"/>
                        </a:rPr>
                        <a:t>WHO Growth References (0-5 years)</a:t>
                      </a:r>
                    </a:p>
                  </a:txBody>
                  <a:tcPr marL="68573" marR="68573" marT="0" marB="0"/>
                </a:tc>
                <a:tc>
                  <a:txBody>
                    <a:bodyPr/>
                    <a:lstStyle/>
                    <a:p>
                      <a:pPr indent="252095" algn="l" rtl="1">
                        <a:lnSpc>
                          <a:spcPct val="115000"/>
                        </a:lnSpc>
                        <a:spcAft>
                          <a:spcPts val="600"/>
                        </a:spcAft>
                      </a:pPr>
                      <a:r>
                        <a:rPr lang="en-US" sz="2400" b="1" kern="1200" dirty="0">
                          <a:solidFill>
                            <a:schemeClr val="dk1"/>
                          </a:solidFill>
                          <a:effectLst>
                            <a:outerShdw blurRad="38100" dist="38100" dir="2700000" algn="tl">
                              <a:srgbClr val="000000">
                                <a:alpha val="43137"/>
                              </a:srgbClr>
                            </a:outerShdw>
                          </a:effectLst>
                          <a:latin typeface="Tahoma"/>
                          <a:ea typeface="Calibri"/>
                          <a:cs typeface="B Nazanin"/>
                        </a:rPr>
                        <a:t>WHO 1995</a:t>
                      </a:r>
                    </a:p>
                  </a:txBody>
                  <a:tcPr marL="68573" marR="68573" marT="0" marB="0"/>
                </a:tc>
              </a:tr>
              <a:tr h="771778">
                <a:tc>
                  <a:txBody>
                    <a:bodyPr/>
                    <a:lstStyle/>
                    <a:p>
                      <a:pPr indent="252095" algn="l" rtl="1">
                        <a:spcAft>
                          <a:spcPts val="0"/>
                        </a:spcAft>
                      </a:pPr>
                      <a:r>
                        <a:rPr lang="en-US" sz="2400" b="1" kern="1200" dirty="0">
                          <a:solidFill>
                            <a:schemeClr val="dk1"/>
                          </a:solidFill>
                          <a:latin typeface="Times New Roman"/>
                          <a:ea typeface="Calibri"/>
                          <a:cs typeface="B Zar"/>
                        </a:rPr>
                        <a:t>WHO </a:t>
                      </a:r>
                      <a:r>
                        <a:rPr lang="en-US" sz="2400" b="1" kern="1200" dirty="0" smtClean="0">
                          <a:solidFill>
                            <a:schemeClr val="dk1"/>
                          </a:solidFill>
                          <a:latin typeface="Times New Roman"/>
                          <a:ea typeface="Calibri"/>
                          <a:cs typeface="B Zar"/>
                        </a:rPr>
                        <a:t>Child </a:t>
                      </a:r>
                      <a:r>
                        <a:rPr lang="en-US" sz="2400" b="1" kern="1200" dirty="0">
                          <a:solidFill>
                            <a:schemeClr val="dk1"/>
                          </a:solidFill>
                          <a:latin typeface="Times New Roman"/>
                          <a:ea typeface="Calibri"/>
                          <a:cs typeface="B Zar"/>
                        </a:rPr>
                        <a:t>Growth Standards </a:t>
                      </a:r>
                      <a:endParaRPr lang="en-US" sz="2400" b="1" kern="1200" dirty="0" smtClean="0">
                        <a:solidFill>
                          <a:schemeClr val="dk1"/>
                        </a:solidFill>
                        <a:latin typeface="Times New Roman"/>
                        <a:ea typeface="Calibri"/>
                        <a:cs typeface="B Zar"/>
                      </a:endParaRPr>
                    </a:p>
                    <a:p>
                      <a:pPr indent="252095" algn="l" rtl="1">
                        <a:spcAft>
                          <a:spcPts val="0"/>
                        </a:spcAft>
                      </a:pPr>
                      <a:r>
                        <a:rPr lang="en-US" sz="2400" b="1" kern="1200" dirty="0" smtClean="0">
                          <a:solidFill>
                            <a:schemeClr val="dk1"/>
                          </a:solidFill>
                          <a:latin typeface="Times New Roman"/>
                          <a:ea typeface="Calibri"/>
                          <a:cs typeface="B Zar"/>
                        </a:rPr>
                        <a:t>  </a:t>
                      </a:r>
                      <a:r>
                        <a:rPr lang="en-US" sz="2400" b="1" kern="1200" dirty="0">
                          <a:solidFill>
                            <a:schemeClr val="dk1"/>
                          </a:solidFill>
                          <a:latin typeface="Times New Roman"/>
                          <a:ea typeface="Calibri"/>
                          <a:cs typeface="B Zar"/>
                        </a:rPr>
                        <a:t>(0-5 years)</a:t>
                      </a:r>
                    </a:p>
                  </a:txBody>
                  <a:tcPr marL="68573" marR="68573" marT="0" marB="0"/>
                </a:tc>
                <a:tc>
                  <a:txBody>
                    <a:bodyPr/>
                    <a:lstStyle/>
                    <a:p>
                      <a:pPr indent="252095" algn="l" rtl="1">
                        <a:spcAft>
                          <a:spcPts val="0"/>
                        </a:spcAft>
                      </a:pPr>
                      <a:r>
                        <a:rPr lang="en-US" sz="2400" b="1" kern="1200" dirty="0">
                          <a:solidFill>
                            <a:schemeClr val="dk1"/>
                          </a:solidFill>
                          <a:effectLst>
                            <a:outerShdw blurRad="38100" dist="38100" dir="2700000" algn="tl">
                              <a:srgbClr val="000000">
                                <a:alpha val="43137"/>
                              </a:srgbClr>
                            </a:outerShdw>
                          </a:effectLst>
                          <a:latin typeface="Tahoma"/>
                          <a:ea typeface="Calibri"/>
                          <a:cs typeface="B Nazanin"/>
                        </a:rPr>
                        <a:t>WHO  </a:t>
                      </a:r>
                      <a:r>
                        <a:rPr lang="en-US" sz="2400" b="1" kern="1200" dirty="0" smtClean="0">
                          <a:solidFill>
                            <a:schemeClr val="dk1"/>
                          </a:solidFill>
                          <a:effectLst>
                            <a:outerShdw blurRad="38100" dist="38100" dir="2700000" algn="tl">
                              <a:srgbClr val="000000">
                                <a:alpha val="43137"/>
                              </a:srgbClr>
                            </a:outerShdw>
                          </a:effectLst>
                          <a:latin typeface="Tahoma"/>
                          <a:ea typeface="Calibri"/>
                          <a:cs typeface="B Nazanin"/>
                        </a:rPr>
                        <a:t>2006 CGS</a:t>
                      </a:r>
                      <a:endParaRPr lang="en-US" sz="2400" b="1" kern="1200" dirty="0">
                        <a:solidFill>
                          <a:schemeClr val="dk1"/>
                        </a:solidFill>
                        <a:effectLst>
                          <a:outerShdw blurRad="38100" dist="38100" dir="2700000" algn="tl">
                            <a:srgbClr val="000000">
                              <a:alpha val="43137"/>
                            </a:srgbClr>
                          </a:outerShdw>
                        </a:effectLst>
                        <a:latin typeface="Tahoma"/>
                        <a:ea typeface="Calibri"/>
                        <a:cs typeface="B Nazanin"/>
                      </a:endParaRPr>
                    </a:p>
                  </a:txBody>
                  <a:tcPr marL="68573" marR="68573" marT="0" marB="0"/>
                </a:tc>
              </a:tr>
              <a:tr h="826904">
                <a:tc>
                  <a:txBody>
                    <a:bodyPr/>
                    <a:lstStyle/>
                    <a:p>
                      <a:pPr indent="252095" algn="l" rtl="1">
                        <a:spcAft>
                          <a:spcPts val="0"/>
                        </a:spcAft>
                      </a:pPr>
                      <a:r>
                        <a:rPr lang="en-US" sz="2400" b="1" kern="1200" dirty="0">
                          <a:solidFill>
                            <a:schemeClr val="dk1"/>
                          </a:solidFill>
                          <a:latin typeface="Times New Roman"/>
                          <a:ea typeface="Calibri"/>
                          <a:cs typeface="B Zar"/>
                        </a:rPr>
                        <a:t>WHO  Reference </a:t>
                      </a:r>
                      <a:r>
                        <a:rPr lang="en-US" sz="2400" b="1" kern="1200" dirty="0" smtClean="0">
                          <a:solidFill>
                            <a:schemeClr val="dk1"/>
                          </a:solidFill>
                          <a:latin typeface="Times New Roman"/>
                          <a:ea typeface="Calibri"/>
                          <a:cs typeface="B Zar"/>
                        </a:rPr>
                        <a:t>(0-5 &amp; 5-19 </a:t>
                      </a:r>
                      <a:r>
                        <a:rPr lang="en-US" sz="2400" b="1" kern="1200" dirty="0">
                          <a:solidFill>
                            <a:schemeClr val="dk1"/>
                          </a:solidFill>
                          <a:latin typeface="Times New Roman"/>
                          <a:ea typeface="Calibri"/>
                          <a:cs typeface="B Zar"/>
                        </a:rPr>
                        <a:t>years) </a:t>
                      </a:r>
                    </a:p>
                  </a:txBody>
                  <a:tcPr marL="68573" marR="68573" marT="0" marB="0"/>
                </a:tc>
                <a:tc>
                  <a:txBody>
                    <a:bodyPr/>
                    <a:lstStyle/>
                    <a:p>
                      <a:pPr indent="252095" algn="l" rtl="1">
                        <a:spcAft>
                          <a:spcPts val="0"/>
                        </a:spcAft>
                      </a:pPr>
                      <a:r>
                        <a:rPr lang="en-US" sz="2400" b="1" dirty="0">
                          <a:effectLst>
                            <a:outerShdw blurRad="38100" dist="38100" dir="2700000" algn="tl">
                              <a:srgbClr val="000000">
                                <a:alpha val="43137"/>
                              </a:srgbClr>
                            </a:outerShdw>
                          </a:effectLst>
                          <a:latin typeface="Tahoma"/>
                          <a:ea typeface="Calibri"/>
                          <a:cs typeface="B Nazanin"/>
                        </a:rPr>
                        <a:t>WHO 2007</a:t>
                      </a:r>
                      <a:endParaRPr lang="en-US" sz="2400" b="1" dirty="0">
                        <a:effectLst>
                          <a:outerShdw blurRad="38100" dist="38100" dir="2700000" algn="tl">
                            <a:srgbClr val="000000">
                              <a:alpha val="43137"/>
                            </a:srgbClr>
                          </a:outerShdw>
                        </a:effectLst>
                        <a:latin typeface="Times New Roman"/>
                        <a:ea typeface="Calibri"/>
                        <a:cs typeface="B Zar"/>
                      </a:endParaRPr>
                    </a:p>
                  </a:txBody>
                  <a:tcPr marL="68573" marR="68573"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735" name="Group 175"/>
          <p:cNvGraphicFramePr>
            <a:graphicFrameLocks noGrp="1"/>
          </p:cNvGraphicFramePr>
          <p:nvPr/>
        </p:nvGraphicFramePr>
        <p:xfrm>
          <a:off x="971550" y="1484313"/>
          <a:ext cx="7264401" cy="4724400"/>
        </p:xfrm>
        <a:graphic>
          <a:graphicData uri="http://schemas.openxmlformats.org/drawingml/2006/table">
            <a:tbl>
              <a:tblPr/>
              <a:tblGrid>
                <a:gridCol w="1365190"/>
                <a:gridCol w="2144619"/>
                <a:gridCol w="208272"/>
                <a:gridCol w="1442975"/>
                <a:gridCol w="2103345"/>
              </a:tblGrid>
              <a:tr h="5492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3300" b="1" i="0" u="none" strike="noStrike" cap="none" normalizeH="0" baseline="0" dirty="0" smtClean="0">
                          <a:ln>
                            <a:noFill/>
                          </a:ln>
                          <a:solidFill>
                            <a:schemeClr val="folHlink"/>
                          </a:solidFill>
                          <a:effectLst/>
                          <a:latin typeface="Tahoma" pitchFamily="34" charset="0"/>
                          <a:cs typeface="Tahoma" pitchFamily="34" charset="0"/>
                        </a:rPr>
                        <a:t>صدک</a:t>
                      </a:r>
                      <a:endParaRPr kumimoji="0" lang="en-US" sz="3300" b="0" i="0" u="none" strike="noStrike" cap="none" normalizeH="0" baseline="0" dirty="0" smtClean="0">
                        <a:ln>
                          <a:noFill/>
                        </a:ln>
                        <a:solidFill>
                          <a:schemeClr val="folHlink"/>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400" b="1" i="0" u="none" strike="noStrike" cap="none" normalizeH="0" baseline="0" smtClean="0">
                          <a:ln>
                            <a:noFill/>
                          </a:ln>
                          <a:solidFill>
                            <a:srgbClr val="F2F206"/>
                          </a:solidFill>
                          <a:effectLst/>
                          <a:latin typeface="Tahoma" pitchFamily="34" charset="0"/>
                          <a:cs typeface="Tahoma" pitchFamily="34" charset="0"/>
                        </a:rPr>
                        <a:t>SD</a:t>
                      </a: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smtClean="0">
                        <a:ln>
                          <a:noFill/>
                        </a:ln>
                        <a:solidFill>
                          <a:srgbClr val="FA8214"/>
                        </a:solidFill>
                        <a:effectLst>
                          <a:outerShdw blurRad="38100" dist="38100" dir="2700000" algn="tl">
                            <a:srgbClr val="000000"/>
                          </a:outerShdw>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3300" b="1" i="0" u="none" strike="noStrike" cap="none" normalizeH="0" baseline="0" smtClean="0">
                          <a:ln>
                            <a:noFill/>
                          </a:ln>
                          <a:solidFill>
                            <a:schemeClr val="folHlink"/>
                          </a:solidFill>
                          <a:effectLst/>
                          <a:latin typeface="Tahoma" pitchFamily="34" charset="0"/>
                          <a:cs typeface="Tahoma" pitchFamily="34" charset="0"/>
                        </a:rPr>
                        <a:t>صدک</a:t>
                      </a:r>
                      <a:endParaRPr kumimoji="0" lang="en-US" sz="3300" b="0" i="0" u="none" strike="noStrike" cap="none" normalizeH="0" baseline="0" smtClean="0">
                        <a:ln>
                          <a:noFill/>
                        </a:ln>
                        <a:solidFill>
                          <a:schemeClr val="folHlink"/>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400" b="1" i="0" u="none" strike="noStrike" cap="none" normalizeH="0" baseline="0" smtClean="0">
                          <a:ln>
                            <a:noFill/>
                          </a:ln>
                          <a:solidFill>
                            <a:srgbClr val="F2F206"/>
                          </a:solidFill>
                          <a:effectLst/>
                          <a:latin typeface="Tahoma" pitchFamily="34" charset="0"/>
                          <a:cs typeface="Tahoma" pitchFamily="34" charset="0"/>
                        </a:rPr>
                        <a:t>SD</a:t>
                      </a: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٠ /٨٤</a:t>
                      </a:r>
                      <a:endParaRPr kumimoji="0" lang="en-GB" sz="21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/٩٩</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a:t>
                      </a:r>
                      <a:r>
                        <a:rPr kumimoji="0" lang="fa-IR" sz="21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٩٢</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٤٠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١ /٨٤</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٠٠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/٩٣</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٤٨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/٨٥</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٠٤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٣ /٩٣</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٥٠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/٨٦</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٠٨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/٩٤</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٥٦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/٨٧</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١٣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/٩٥</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٦٤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٠ /٨٨</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١٨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/٩٦</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٧٥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/٨٩</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٢٣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/٩٧</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٨٨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٤ /٨٩</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٢٥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٧ /</a:t>
                      </a:r>
                      <a:r>
                        <a:rPr kumimoji="0" lang="fa-IR" sz="21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٩٧</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٠٠ /٢</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/٩٠</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٢٨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/٩٨</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٠٦ /٢</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٠ /٩١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٣٤ /١</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٠ /٩٩</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100" b="1" i="0" u="none" strike="noStrike" cap="none" normalizeH="0" baseline="0" dirty="0" smtClean="0">
                          <a:ln>
                            <a:noFill/>
                          </a:ln>
                          <a:solidFill>
                            <a:schemeClr val="tx1"/>
                          </a:solidFill>
                          <a:effectLst/>
                          <a:latin typeface="Tahoma" pitchFamily="34" charset="0"/>
                          <a:cs typeface="Tahoma" pitchFamily="34" charset="0"/>
                        </a:rPr>
                        <a:t>٣٣ /٢</a:t>
                      </a:r>
                      <a:endParaRPr kumimoji="0" lang="en-GB" sz="2100" b="1" i="0" u="none" strike="noStrike" cap="none" normalizeH="0" baseline="0" dirty="0" smtClean="0">
                        <a:ln>
                          <a:noFill/>
                        </a:ln>
                        <a:solidFill>
                          <a:schemeClr val="tx1"/>
                        </a:solidFill>
                        <a:effectLst/>
                        <a:latin typeface="Tahoma" pitchFamily="34" charset="0"/>
                        <a:cs typeface="Tahoma" pitchFamily="34" charset="0"/>
                      </a:endParaRPr>
                    </a:p>
                  </a:txBody>
                  <a:tcPr marL="91436" marR="914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9564" name="Rectangle 76"/>
          <p:cNvSpPr>
            <a:spLocks noChangeArrowheads="1"/>
          </p:cNvSpPr>
          <p:nvPr/>
        </p:nvSpPr>
        <p:spPr bwMode="auto">
          <a:xfrm>
            <a:off x="468313" y="260350"/>
            <a:ext cx="8229600" cy="865188"/>
          </a:xfrm>
          <a:prstGeom prst="rect">
            <a:avLst/>
          </a:prstGeom>
          <a:noFill/>
          <a:ln w="9525">
            <a:noFill/>
            <a:miter lim="800000"/>
            <a:headEnd/>
            <a:tailEnd/>
          </a:ln>
          <a:effectLst/>
        </p:spPr>
        <p:txBody>
          <a:bodyPr anchor="ctr"/>
          <a:lstStyle/>
          <a:p>
            <a:pPr>
              <a:defRPr/>
            </a:pPr>
            <a:r>
              <a:rPr lang="fa-IR" sz="4400" b="1" dirty="0">
                <a:solidFill>
                  <a:srgbClr val="FFFF00"/>
                </a:solidFill>
                <a:effectLst>
                  <a:outerShdw blurRad="38100" dist="38100" dir="2700000" algn="tl">
                    <a:srgbClr val="000000"/>
                  </a:outerShdw>
                </a:effectLst>
                <a:latin typeface="Tahoma" panose="020B0604030504040204" pitchFamily="34" charset="0"/>
                <a:cs typeface="Tahoma" panose="020B0604030504040204" pitchFamily="34" charset="0"/>
              </a:rPr>
              <a:t>تفاوت صدکها و اسکور زد</a:t>
            </a:r>
            <a:endParaRPr lang="en-US" sz="4400" b="1" dirty="0">
              <a:solidFill>
                <a:srgbClr val="FFFF00"/>
              </a:solidFill>
              <a:effectLst>
                <a:outerShdw blurRad="38100" dist="38100" dir="2700000" algn="tl">
                  <a:srgbClr val="000000"/>
                </a:outerShdw>
              </a:effectLst>
              <a:latin typeface="Tahoma" panose="020B0604030504040204" pitchFamily="34" charset="0"/>
              <a:cs typeface="Tahoma" panose="020B0604030504040204" pitchFamily="34" charset="0"/>
            </a:endParaRPr>
          </a:p>
        </p:txBody>
      </p:sp>
      <p:pic>
        <p:nvPicPr>
          <p:cNvPr id="1953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68313" y="357188"/>
            <a:ext cx="8229600" cy="1214437"/>
          </a:xfrm>
        </p:spPr>
        <p:txBody>
          <a:bodyPr/>
          <a:lstStyle/>
          <a:p>
            <a:pPr indent="144145" rtl="1">
              <a:spcBef>
                <a:spcPts val="1800"/>
              </a:spcBef>
              <a:spcAft>
                <a:spcPts val="0"/>
              </a:spcAft>
              <a:defRPr/>
            </a:pPr>
            <a:r>
              <a:rPr lang="fa-IR" sz="3200" b="1" dirty="0" smtClean="0">
                <a:solidFill>
                  <a:srgbClr val="FFFF00"/>
                </a:solidFill>
                <a:effectLst/>
                <a:ea typeface="Tahoma" panose="020B0604030504040204" pitchFamily="34" charset="0"/>
              </a:rPr>
              <a:t>شاخص نمایه توده بدنی (</a:t>
            </a:r>
            <a:r>
              <a:rPr lang="en-US" sz="3200" b="1" dirty="0" smtClean="0">
                <a:solidFill>
                  <a:srgbClr val="FFFF00"/>
                </a:solidFill>
                <a:effectLst/>
                <a:ea typeface="Tahoma" panose="020B0604030504040204" pitchFamily="34" charset="0"/>
              </a:rPr>
              <a:t>BMI</a:t>
            </a:r>
            <a:r>
              <a:rPr lang="fa-IR" sz="3200" b="1" dirty="0" smtClean="0">
                <a:solidFill>
                  <a:srgbClr val="FFFF00"/>
                </a:solidFill>
                <a:effectLst/>
                <a:ea typeface="Tahoma" panose="020B0604030504040204" pitchFamily="34" charset="0"/>
              </a:rPr>
              <a:t>) برای سن </a:t>
            </a:r>
            <a:r>
              <a:rPr lang="en-US" sz="2800" b="1" dirty="0" smtClean="0">
                <a:ea typeface="Tahoma" panose="020B0604030504040204" pitchFamily="34" charset="0"/>
              </a:rPr>
              <a:t/>
            </a:r>
            <a:br>
              <a:rPr lang="en-US" sz="2800" b="1" dirty="0" smtClean="0">
                <a:ea typeface="Tahoma" panose="020B0604030504040204" pitchFamily="34" charset="0"/>
              </a:rPr>
            </a:br>
            <a:endParaRPr lang="en-US" sz="2800" b="1" dirty="0">
              <a:solidFill>
                <a:srgbClr val="FFFF00"/>
              </a:solidFill>
              <a:effectLst/>
              <a:ea typeface="Tahoma" panose="020B0604030504040204" pitchFamily="34" charset="0"/>
            </a:endParaRPr>
          </a:p>
        </p:txBody>
      </p:sp>
      <p:graphicFrame>
        <p:nvGraphicFramePr>
          <p:cNvPr id="4" name="Table 3"/>
          <p:cNvGraphicFramePr>
            <a:graphicFrameLocks noGrp="1"/>
          </p:cNvGraphicFramePr>
          <p:nvPr/>
        </p:nvGraphicFramePr>
        <p:xfrm>
          <a:off x="323850" y="1341438"/>
          <a:ext cx="8569324" cy="4921249"/>
        </p:xfrm>
        <a:graphic>
          <a:graphicData uri="http://schemas.openxmlformats.org/drawingml/2006/table">
            <a:tbl>
              <a:tblPr firstRow="1" bandRow="1">
                <a:tableStyleId>{5C22544A-7EE6-4342-B048-85BDC9FD1C3A}</a:tableStyleId>
              </a:tblPr>
              <a:tblGrid>
                <a:gridCol w="1678985"/>
                <a:gridCol w="2308604"/>
                <a:gridCol w="2308604"/>
                <a:gridCol w="2273131"/>
              </a:tblGrid>
              <a:tr h="1083550">
                <a:tc>
                  <a:txBody>
                    <a:bodyPr/>
                    <a:lstStyle/>
                    <a:p>
                      <a:pPr indent="252095" algn="ctr" rtl="1">
                        <a:lnSpc>
                          <a:spcPct val="115000"/>
                        </a:lnSpc>
                        <a:spcAft>
                          <a:spcPts val="600"/>
                        </a:spcAft>
                      </a:pPr>
                      <a:r>
                        <a:rPr lang="fa-IR"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طبقه بندی 19-5</a:t>
                      </a:r>
                      <a:endParaRPr lang="en-US"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طبقه بندی 5-0 سال</a:t>
                      </a:r>
                      <a:endParaRPr lang="en-US"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en-US"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Z-Score</a:t>
                      </a:r>
                      <a:r>
                        <a:rPr lang="fa-IR"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SD</a:t>
                      </a:r>
                      <a:r>
                        <a:rPr lang="fa-IR"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a:t>
                      </a:r>
                      <a:endParaRPr lang="en-US"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صدک</a:t>
                      </a:r>
                      <a:endParaRPr lang="en-US" sz="24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r>
              <a:tr h="425376">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چاقی شدید</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چاق</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بیشتر از 3</a:t>
                      </a:r>
                      <a:r>
                        <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بیشتر از 99</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r>
              <a:tr h="658108">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چاق</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اضافه وزن</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بیشتر از 2</a:t>
                      </a:r>
                      <a:r>
                        <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 تا 3</a:t>
                      </a:r>
                      <a:r>
                        <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بیشتر از 97 تا 99</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r>
              <a:tr h="840955">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اضافه وزن</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در معرض اضافه وزن</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بیشتر از 1</a:t>
                      </a:r>
                      <a:r>
                        <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 تا 2</a:t>
                      </a:r>
                      <a:r>
                        <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بیشتر از 85 تا 97</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r>
              <a:tr h="651760">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طبیعی</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طبیعی</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بین 2- تا 1</a:t>
                      </a:r>
                      <a:r>
                        <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بین 3 تا 85</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r>
              <a:tr h="420545">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لاغر</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لاغر</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کمتر از 2- تا 3-</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کمتر از 3 تا 1</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r>
              <a:tr h="840955">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لاغری شدید</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لاغری شدید</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کمتر از 3-</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c>
                  <a:txBody>
                    <a:bodyPr/>
                    <a:lstStyle/>
                    <a:p>
                      <a:pPr indent="252095" algn="ctr" rtl="1">
                        <a:lnSpc>
                          <a:spcPct val="115000"/>
                        </a:lnSpc>
                        <a:spcAft>
                          <a:spcPts val="600"/>
                        </a:spcAft>
                      </a:pPr>
                      <a:r>
                        <a:rPr lang="fa-IR"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کمتر از 1</a:t>
                      </a:r>
                      <a:endParaRPr lang="en-US" sz="18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3" marR="68583"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2738" name="Rectangle 2"/>
          <p:cNvSpPr>
            <a:spLocks noGrp="1" noChangeArrowheads="1"/>
          </p:cNvSpPr>
          <p:nvPr>
            <p:ph type="title"/>
          </p:nvPr>
        </p:nvSpPr>
        <p:spPr/>
        <p:txBody>
          <a:bodyPr/>
          <a:lstStyle/>
          <a:p>
            <a:pPr rtl="1" eaLnBrk="1" hangingPunct="1">
              <a:defRPr/>
            </a:pPr>
            <a:r>
              <a:rPr lang="fa-IR" sz="3600" b="1" dirty="0" smtClean="0">
                <a:solidFill>
                  <a:srgbClr val="0FFF5F"/>
                </a:solidFill>
              </a:rPr>
              <a:t>استفاده از نرم افزار </a:t>
            </a:r>
            <a:r>
              <a:rPr lang="en-US" sz="3600" b="1" dirty="0" err="1" smtClean="0">
                <a:solidFill>
                  <a:srgbClr val="0FFF5F"/>
                </a:solidFill>
              </a:rPr>
              <a:t>Anthro</a:t>
            </a:r>
            <a:r>
              <a:rPr lang="fa-IR" sz="3600" b="1" dirty="0">
                <a:solidFill>
                  <a:srgbClr val="0FFF5F"/>
                </a:solidFill>
              </a:rPr>
              <a:t> </a:t>
            </a:r>
            <a:r>
              <a:rPr lang="fa-IR" sz="3600" b="1" dirty="0" smtClean="0">
                <a:solidFill>
                  <a:srgbClr val="0FFF5F"/>
                </a:solidFill>
              </a:rPr>
              <a:t>برای تعیین وضعیت تن سنجی کودکان</a:t>
            </a:r>
            <a:endParaRPr lang="en-US" sz="3600" b="1" dirty="0" smtClean="0">
              <a:solidFill>
                <a:srgbClr val="0FFF5F"/>
              </a:solidFill>
            </a:endParaRPr>
          </a:p>
        </p:txBody>
      </p:sp>
      <p:sp>
        <p:nvSpPr>
          <p:cNvPr id="2932739" name="Rectangle 3"/>
          <p:cNvSpPr>
            <a:spLocks noGrp="1" noChangeArrowheads="1"/>
          </p:cNvSpPr>
          <p:nvPr>
            <p:ph type="body" idx="1"/>
          </p:nvPr>
        </p:nvSpPr>
        <p:spPr>
          <a:xfrm>
            <a:off x="179388" y="1773238"/>
            <a:ext cx="8640762" cy="4751387"/>
          </a:xfrm>
        </p:spPr>
        <p:txBody>
          <a:bodyPr/>
          <a:lstStyle/>
          <a:p>
            <a:pPr algn="r" rtl="1" eaLnBrk="1" hangingPunct="1">
              <a:lnSpc>
                <a:spcPct val="80000"/>
              </a:lnSpc>
              <a:defRPr/>
            </a:pPr>
            <a:r>
              <a:rPr lang="fa-IR" sz="2200" b="1" dirty="0" smtClean="0"/>
              <a:t>وارد سایت </a:t>
            </a:r>
            <a:r>
              <a:rPr lang="en-US" sz="2200" b="1" dirty="0" smtClean="0"/>
              <a:t> </a:t>
            </a:r>
            <a:r>
              <a:rPr lang="en-US" sz="2200" b="1" dirty="0" smtClean="0">
                <a:solidFill>
                  <a:srgbClr val="FFFF00"/>
                </a:solidFill>
              </a:rPr>
              <a:t>www.who.int/childgrowth/software/en</a:t>
            </a:r>
            <a:r>
              <a:rPr lang="fa-IR" sz="2200" b="1" dirty="0" smtClean="0"/>
              <a:t>شوید.</a:t>
            </a:r>
          </a:p>
          <a:p>
            <a:pPr algn="r" rtl="1" eaLnBrk="1" hangingPunct="1">
              <a:lnSpc>
                <a:spcPct val="80000"/>
              </a:lnSpc>
              <a:defRPr/>
            </a:pPr>
            <a:endParaRPr lang="fa-IR" sz="1200" b="1" dirty="0"/>
          </a:p>
          <a:p>
            <a:pPr algn="r" rtl="1" eaLnBrk="1" hangingPunct="1">
              <a:lnSpc>
                <a:spcPct val="80000"/>
              </a:lnSpc>
              <a:defRPr/>
            </a:pPr>
            <a:r>
              <a:rPr lang="fa-IR" sz="2200" b="1" dirty="0" smtClean="0"/>
              <a:t>فایل های </a:t>
            </a:r>
            <a:r>
              <a:rPr lang="en-US" sz="2200" b="1" dirty="0" smtClean="0">
                <a:solidFill>
                  <a:srgbClr val="FFC000"/>
                </a:solidFill>
              </a:rPr>
              <a:t>WHO </a:t>
            </a:r>
            <a:r>
              <a:rPr lang="en-US" sz="2200" b="1" dirty="0" err="1" smtClean="0">
                <a:solidFill>
                  <a:srgbClr val="FFC000"/>
                </a:solidFill>
              </a:rPr>
              <a:t>Anthro</a:t>
            </a:r>
            <a:r>
              <a:rPr lang="en-US" sz="2200" b="1" dirty="0" smtClean="0">
                <a:solidFill>
                  <a:srgbClr val="FFC000"/>
                </a:solidFill>
              </a:rPr>
              <a:t> EXE</a:t>
            </a:r>
            <a:r>
              <a:rPr lang="fa-IR" sz="2200" b="1" dirty="0" smtClean="0">
                <a:solidFill>
                  <a:srgbClr val="FFC000"/>
                </a:solidFill>
              </a:rPr>
              <a:t> </a:t>
            </a:r>
            <a:r>
              <a:rPr lang="fa-IR" sz="2200" b="1" dirty="0" smtClean="0"/>
              <a:t>و </a:t>
            </a:r>
            <a:r>
              <a:rPr lang="en-US" sz="2200" b="1" dirty="0" smtClean="0">
                <a:solidFill>
                  <a:srgbClr val="0FFF5F"/>
                </a:solidFill>
              </a:rPr>
              <a:t>Manual</a:t>
            </a:r>
            <a:r>
              <a:rPr lang="fa-IR" sz="2200" b="1" dirty="0" smtClean="0"/>
              <a:t> آن را دانلود کنید.</a:t>
            </a:r>
          </a:p>
          <a:p>
            <a:pPr algn="r" rtl="1" eaLnBrk="1" hangingPunct="1">
              <a:lnSpc>
                <a:spcPct val="80000"/>
              </a:lnSpc>
              <a:defRPr/>
            </a:pPr>
            <a:endParaRPr lang="fa-IR" sz="1200" b="1" dirty="0"/>
          </a:p>
          <a:p>
            <a:pPr algn="r" rtl="1" eaLnBrk="1" hangingPunct="1">
              <a:lnSpc>
                <a:spcPct val="80000"/>
              </a:lnSpc>
              <a:defRPr/>
            </a:pPr>
            <a:r>
              <a:rPr lang="fa-IR" sz="2200" b="1" dirty="0" smtClean="0"/>
              <a:t>با اجرای فایل </a:t>
            </a:r>
            <a:r>
              <a:rPr lang="en-US" sz="2200" b="1" dirty="0" smtClean="0"/>
              <a:t>EXE</a:t>
            </a:r>
            <a:r>
              <a:rPr lang="fa-IR" sz="2200" b="1" dirty="0" smtClean="0"/>
              <a:t> نرم افزار سریعا </a:t>
            </a:r>
            <a:r>
              <a:rPr lang="en-US" sz="2200" b="1" dirty="0" smtClean="0"/>
              <a:t>Install</a:t>
            </a:r>
            <a:r>
              <a:rPr lang="fa-IR" sz="2200" b="1" dirty="0" smtClean="0"/>
              <a:t> می شود.</a:t>
            </a:r>
          </a:p>
          <a:p>
            <a:pPr algn="r" rtl="1" eaLnBrk="1" hangingPunct="1">
              <a:lnSpc>
                <a:spcPct val="80000"/>
              </a:lnSpc>
              <a:defRPr/>
            </a:pPr>
            <a:endParaRPr lang="fa-IR" sz="1200" b="1" dirty="0"/>
          </a:p>
          <a:p>
            <a:pPr algn="r" rtl="1" eaLnBrk="1" hangingPunct="1">
              <a:lnSpc>
                <a:spcPct val="80000"/>
              </a:lnSpc>
              <a:defRPr/>
            </a:pPr>
            <a:r>
              <a:rPr lang="fa-IR" sz="2200" b="1" dirty="0" smtClean="0"/>
              <a:t>از این پس با کلیک روی </a:t>
            </a:r>
            <a:r>
              <a:rPr lang="fa-IR" sz="2200" b="1" dirty="0" smtClean="0">
                <a:solidFill>
                  <a:srgbClr val="FF0000"/>
                </a:solidFill>
              </a:rPr>
              <a:t>آیکون </a:t>
            </a:r>
            <a:r>
              <a:rPr lang="en-US" sz="2200" b="1" dirty="0" err="1" smtClean="0">
                <a:solidFill>
                  <a:srgbClr val="FF0000"/>
                </a:solidFill>
              </a:rPr>
              <a:t>Anthro</a:t>
            </a:r>
            <a:r>
              <a:rPr lang="fa-IR" sz="2200" b="1" dirty="0" smtClean="0"/>
              <a:t> در صفحه کاری ویندوز، این نرم افزار شروع به کار می کند.</a:t>
            </a:r>
          </a:p>
          <a:p>
            <a:pPr algn="r" rtl="1" eaLnBrk="1" hangingPunct="1">
              <a:lnSpc>
                <a:spcPct val="80000"/>
              </a:lnSpc>
              <a:defRPr/>
            </a:pPr>
            <a:endParaRPr lang="fa-IR" sz="1200" b="1" dirty="0"/>
          </a:p>
          <a:p>
            <a:pPr algn="r" rtl="1" eaLnBrk="1" hangingPunct="1">
              <a:lnSpc>
                <a:spcPct val="80000"/>
              </a:lnSpc>
              <a:defRPr/>
            </a:pPr>
            <a:r>
              <a:rPr lang="fa-IR" sz="2200" b="1" dirty="0" smtClean="0"/>
              <a:t>در صفحه ای که ظاهر می شود، اولین گزینه را انتخاب کنید.</a:t>
            </a:r>
          </a:p>
          <a:p>
            <a:pPr algn="r" rtl="1" eaLnBrk="1" hangingPunct="1">
              <a:lnSpc>
                <a:spcPct val="80000"/>
              </a:lnSpc>
              <a:defRPr/>
            </a:pPr>
            <a:endParaRPr lang="fa-IR" sz="1200" b="1" dirty="0"/>
          </a:p>
          <a:p>
            <a:pPr algn="r" rtl="1" eaLnBrk="1" hangingPunct="1">
              <a:lnSpc>
                <a:spcPct val="80000"/>
              </a:lnSpc>
              <a:defRPr/>
            </a:pPr>
            <a:r>
              <a:rPr lang="fa-IR" sz="2200" b="1" dirty="0" smtClean="0"/>
              <a:t>حال در این پنجره، اطلاعات سن و جنس و تن سنجی کودک وارد می شود و نتایج بلافاصله مشاهده می شوند. نتایج به هر دو صورت </a:t>
            </a:r>
            <a:r>
              <a:rPr lang="fa-IR" sz="2200" b="1" dirty="0" smtClean="0">
                <a:solidFill>
                  <a:srgbClr val="FFFF00"/>
                </a:solidFill>
              </a:rPr>
              <a:t>صدک و اسکور-زد</a:t>
            </a:r>
            <a:r>
              <a:rPr lang="fa-IR" sz="2200" b="1" dirty="0" smtClean="0"/>
              <a:t> قابل مشاهده هستند.</a:t>
            </a:r>
          </a:p>
          <a:p>
            <a:pPr algn="r" rtl="1" eaLnBrk="1" hangingPunct="1">
              <a:lnSpc>
                <a:spcPct val="80000"/>
              </a:lnSpc>
              <a:defRPr/>
            </a:pPr>
            <a:endParaRPr lang="fa-IR" sz="1200" b="1" dirty="0" smtClean="0"/>
          </a:p>
          <a:p>
            <a:pPr algn="r" rtl="1" eaLnBrk="1" hangingPunct="1">
              <a:lnSpc>
                <a:spcPct val="80000"/>
              </a:lnSpc>
              <a:defRPr/>
            </a:pPr>
            <a:r>
              <a:rPr lang="fa-IR" sz="2200" b="1" dirty="0" smtClean="0"/>
              <a:t>کنار تمام نتایج و از جمله </a:t>
            </a:r>
            <a:r>
              <a:rPr lang="en-US" sz="2200" b="1" dirty="0" smtClean="0"/>
              <a:t>BMI</a:t>
            </a:r>
            <a:r>
              <a:rPr lang="fa-IR" sz="2200" b="1" dirty="0" smtClean="0"/>
              <a:t> علامت نمودار هست. با کلیک آن، </a:t>
            </a:r>
            <a:r>
              <a:rPr lang="fa-IR" sz="2200" b="1" dirty="0" smtClean="0">
                <a:solidFill>
                  <a:srgbClr val="92D050"/>
                </a:solidFill>
              </a:rPr>
              <a:t>نمودار مربوطه </a:t>
            </a:r>
            <a:r>
              <a:rPr lang="fa-IR" sz="2200" b="1" dirty="0" smtClean="0"/>
              <a:t>ترسیم می شود.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b="1" dirty="0" smtClean="0">
                <a:solidFill>
                  <a:srgbClr val="FFFF00"/>
                </a:solidFill>
              </a:rPr>
              <a:t>صفحه اول آنترو</a:t>
            </a:r>
            <a:endParaRPr lang="en-US" b="1" dirty="0">
              <a:solidFill>
                <a:srgbClr val="FFFF00"/>
              </a:solidFill>
            </a:endParaRPr>
          </a:p>
        </p:txBody>
      </p:sp>
      <p:pic>
        <p:nvPicPr>
          <p:cNvPr id="2355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1700213"/>
            <a:ext cx="357822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sz="3200" b="1" dirty="0" smtClean="0">
                <a:solidFill>
                  <a:srgbClr val="FFFF00"/>
                </a:solidFill>
                <a:effectLst/>
              </a:rPr>
              <a:t>وضعیت  </a:t>
            </a:r>
            <a:r>
              <a:rPr lang="ar-SA" sz="3200" b="1" dirty="0">
                <a:solidFill>
                  <a:srgbClr val="FFFF00"/>
                </a:solidFill>
                <a:effectLst/>
              </a:rPr>
              <a:t>لاغری، کوتاه قدی و کم </a:t>
            </a:r>
            <a:r>
              <a:rPr lang="ar-SA" sz="3200" b="1" dirty="0" smtClean="0">
                <a:solidFill>
                  <a:srgbClr val="FFFF00"/>
                </a:solidFill>
                <a:effectLst/>
              </a:rPr>
              <a:t>وزنی</a:t>
            </a:r>
            <a:r>
              <a:rPr lang="fa-IR" sz="3200" b="1" dirty="0" smtClean="0">
                <a:solidFill>
                  <a:srgbClr val="FFFF00"/>
                </a:solidFill>
                <a:effectLst/>
              </a:rPr>
              <a:t> کودکان ایرانی - </a:t>
            </a:r>
            <a:r>
              <a:rPr lang="ar-SA" sz="3200" b="1" dirty="0" smtClean="0">
                <a:solidFill>
                  <a:srgbClr val="FFFF00"/>
                </a:solidFill>
                <a:effectLst/>
              </a:rPr>
              <a:t>مطالع</a:t>
            </a:r>
            <a:r>
              <a:rPr lang="fa-IR" sz="3200" b="1" dirty="0" smtClean="0">
                <a:solidFill>
                  <a:srgbClr val="FFFF00"/>
                </a:solidFill>
                <a:effectLst/>
              </a:rPr>
              <a:t>ات</a:t>
            </a:r>
            <a:r>
              <a:rPr lang="ar-SA" sz="3200" b="1" dirty="0" smtClean="0">
                <a:solidFill>
                  <a:srgbClr val="FFFF00"/>
                </a:solidFill>
                <a:effectLst/>
              </a:rPr>
              <a:t> </a:t>
            </a:r>
            <a:r>
              <a:rPr lang="ar-SA" sz="3200" b="1" dirty="0">
                <a:solidFill>
                  <a:srgbClr val="FFFF00"/>
                </a:solidFill>
                <a:effectLst/>
              </a:rPr>
              <a:t>پورا 1 و 2 </a:t>
            </a:r>
            <a:r>
              <a:rPr lang="ar-SA" sz="3200" b="1" dirty="0" smtClean="0">
                <a:solidFill>
                  <a:srgbClr val="FFFF00"/>
                </a:solidFill>
                <a:effectLst/>
              </a:rPr>
              <a:t>(%)</a:t>
            </a:r>
            <a:endParaRPr lang="en-GB" sz="3200" dirty="0">
              <a:solidFill>
                <a:srgbClr val="FFFF00"/>
              </a:solidFill>
            </a:endParaRPr>
          </a:p>
        </p:txBody>
      </p:sp>
      <p:graphicFrame>
        <p:nvGraphicFramePr>
          <p:cNvPr id="4" name="Table 3"/>
          <p:cNvGraphicFramePr>
            <a:graphicFrameLocks noGrp="1"/>
          </p:cNvGraphicFramePr>
          <p:nvPr/>
        </p:nvGraphicFramePr>
        <p:xfrm>
          <a:off x="323850" y="1695450"/>
          <a:ext cx="8496301" cy="4656137"/>
        </p:xfrm>
        <a:graphic>
          <a:graphicData uri="http://schemas.openxmlformats.org/drawingml/2006/table">
            <a:tbl>
              <a:tblPr firstRow="1" firstCol="1" bandRow="1" bandCol="1">
                <a:tableStyleId>{5C22544A-7EE6-4342-B048-85BDC9FD1C3A}</a:tableStyleId>
              </a:tblPr>
              <a:tblGrid>
                <a:gridCol w="1001311"/>
                <a:gridCol w="993893"/>
                <a:gridCol w="1335080"/>
                <a:gridCol w="1001311"/>
                <a:gridCol w="4164706"/>
              </a:tblGrid>
              <a:tr h="780399">
                <a:tc gridSpan="2">
                  <a:txBody>
                    <a:bodyPr/>
                    <a:lstStyle/>
                    <a:p>
                      <a:pPr algn="ctr" rtl="1">
                        <a:lnSpc>
                          <a:spcPct val="115000"/>
                        </a:lnSpc>
                        <a:spcAft>
                          <a:spcPts val="0"/>
                        </a:spcAft>
                      </a:pPr>
                      <a:r>
                        <a:rPr lang="fa-IR" sz="2400" dirty="0" smtClean="0">
                          <a:effectLst/>
                          <a:latin typeface="Tahoma" pitchFamily="34" charset="0"/>
                          <a:ea typeface="Tahoma" pitchFamily="34" charset="0"/>
                          <a:cs typeface="Tahoma" pitchFamily="34" charset="0"/>
                        </a:rPr>
                        <a:t>6 ساله</a:t>
                      </a:r>
                      <a:endParaRPr lang="en-GB" sz="2400" dirty="0">
                        <a:effectLst/>
                        <a:latin typeface="Tahoma" pitchFamily="34" charset="0"/>
                        <a:ea typeface="Tahoma" pitchFamily="34" charset="0"/>
                        <a:cs typeface="Tahoma" pitchFamily="34" charset="0"/>
                      </a:endParaRPr>
                    </a:p>
                  </a:txBody>
                  <a:tcPr marL="68575" marR="68575" marT="0" marB="0"/>
                </a:tc>
                <a:tc hMerge="1">
                  <a:txBody>
                    <a:bodyPr/>
                    <a:lstStyle/>
                    <a:p>
                      <a:endParaRPr lang="en-GB"/>
                    </a:p>
                  </a:txBody>
                  <a:tcPr/>
                </a:tc>
                <a:tc gridSpan="2">
                  <a:txBody>
                    <a:bodyPr/>
                    <a:lstStyle/>
                    <a:p>
                      <a:pPr algn="ctr" rtl="1">
                        <a:lnSpc>
                          <a:spcPct val="115000"/>
                        </a:lnSpc>
                        <a:spcAft>
                          <a:spcPts val="0"/>
                        </a:spcAft>
                      </a:pPr>
                      <a:r>
                        <a:rPr lang="ar-SA" sz="2400">
                          <a:effectLst/>
                          <a:latin typeface="Tahoma" pitchFamily="34" charset="0"/>
                          <a:ea typeface="Tahoma" pitchFamily="34" charset="0"/>
                          <a:cs typeface="Tahoma" pitchFamily="34" charset="0"/>
                        </a:rPr>
                        <a:t>23-15 ماهه</a:t>
                      </a:r>
                      <a:endParaRPr lang="en-GB" sz="2400">
                        <a:effectLst/>
                        <a:latin typeface="Tahoma" pitchFamily="34" charset="0"/>
                        <a:ea typeface="Tahoma" pitchFamily="34" charset="0"/>
                        <a:cs typeface="Tahoma" pitchFamily="34" charset="0"/>
                      </a:endParaRPr>
                    </a:p>
                  </a:txBody>
                  <a:tcPr marL="68575" marR="68575" marT="0" marB="0"/>
                </a:tc>
                <a:tc hMerge="1">
                  <a:txBody>
                    <a:bodyPr/>
                    <a:lstStyle/>
                    <a:p>
                      <a:endParaRPr lang="en-GB"/>
                    </a:p>
                  </a:txBody>
                  <a:tcPr/>
                </a:tc>
                <a:tc rowSpan="2">
                  <a:txBody>
                    <a:bodyPr/>
                    <a:lstStyle/>
                    <a:p>
                      <a:pPr algn="ctr" rtl="1">
                        <a:lnSpc>
                          <a:spcPct val="115000"/>
                        </a:lnSpc>
                        <a:spcAft>
                          <a:spcPts val="0"/>
                        </a:spcAft>
                      </a:pPr>
                      <a:r>
                        <a:rPr lang="ar-SA" sz="2400" dirty="0" smtClean="0">
                          <a:effectLst/>
                          <a:latin typeface="Tahoma" pitchFamily="34" charset="0"/>
                          <a:ea typeface="Tahoma" pitchFamily="34" charset="0"/>
                          <a:cs typeface="Tahoma" pitchFamily="34" charset="0"/>
                        </a:rPr>
                        <a:t>وضعیت</a:t>
                      </a:r>
                      <a:endParaRPr lang="en-GB" sz="2400" dirty="0">
                        <a:effectLst/>
                        <a:latin typeface="Tahoma" pitchFamily="34" charset="0"/>
                        <a:ea typeface="Tahoma" pitchFamily="34" charset="0"/>
                        <a:cs typeface="Tahoma" pitchFamily="34" charset="0"/>
                      </a:endParaRPr>
                    </a:p>
                    <a:p>
                      <a:pPr algn="ctr" rtl="1">
                        <a:lnSpc>
                          <a:spcPct val="115000"/>
                        </a:lnSpc>
                        <a:spcAft>
                          <a:spcPts val="0"/>
                        </a:spcAft>
                      </a:pPr>
                      <a:r>
                        <a:rPr lang="fa-IR" sz="2400" dirty="0">
                          <a:effectLst/>
                          <a:latin typeface="Tahoma" pitchFamily="34" charset="0"/>
                          <a:ea typeface="Tahoma" pitchFamily="34" charset="0"/>
                          <a:cs typeface="Tahoma" pitchFamily="34" charset="0"/>
                        </a:rPr>
                        <a:t> </a:t>
                      </a:r>
                      <a:endParaRPr lang="en-GB" sz="2400" dirty="0">
                        <a:effectLst/>
                        <a:latin typeface="Tahoma" pitchFamily="34" charset="0"/>
                        <a:ea typeface="Tahoma" pitchFamily="34" charset="0"/>
                        <a:cs typeface="Tahoma" pitchFamily="34" charset="0"/>
                      </a:endParaRPr>
                    </a:p>
                  </a:txBody>
                  <a:tcPr marL="68575" marR="68575" marT="0" marB="0"/>
                </a:tc>
              </a:tr>
              <a:tr h="849276">
                <a:tc>
                  <a:txBody>
                    <a:bodyPr/>
                    <a:lstStyle/>
                    <a:p>
                      <a:pPr algn="ctr" rtl="1">
                        <a:lnSpc>
                          <a:spcPct val="115000"/>
                        </a:lnSpc>
                        <a:spcAft>
                          <a:spcPts val="0"/>
                        </a:spcAft>
                      </a:pPr>
                      <a:r>
                        <a:rPr lang="ar-SA" sz="2400">
                          <a:effectLst/>
                          <a:latin typeface="Tahoma" pitchFamily="34" charset="0"/>
                          <a:ea typeface="Tahoma" pitchFamily="34" charset="0"/>
                          <a:cs typeface="Tahoma" pitchFamily="34" charset="0"/>
                        </a:rPr>
                        <a:t>1391</a:t>
                      </a:r>
                      <a:endParaRPr lang="en-GB" sz="240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a:effectLst/>
                          <a:latin typeface="Tahoma" pitchFamily="34" charset="0"/>
                          <a:ea typeface="Tahoma" pitchFamily="34" charset="0"/>
                          <a:cs typeface="Tahoma" pitchFamily="34" charset="0"/>
                        </a:rPr>
                        <a:t>1380</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a:effectLst/>
                          <a:latin typeface="Tahoma" pitchFamily="34" charset="0"/>
                          <a:ea typeface="Tahoma" pitchFamily="34" charset="0"/>
                          <a:cs typeface="Tahoma" pitchFamily="34" charset="0"/>
                        </a:rPr>
                        <a:t>1391</a:t>
                      </a:r>
                      <a:endParaRPr lang="en-GB" sz="2400" b="1">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a:effectLst/>
                          <a:latin typeface="Tahoma" pitchFamily="34" charset="0"/>
                          <a:ea typeface="Tahoma" pitchFamily="34" charset="0"/>
                          <a:cs typeface="Tahoma" pitchFamily="34" charset="0"/>
                        </a:rPr>
                        <a:t>1380</a:t>
                      </a:r>
                      <a:endParaRPr lang="en-GB" sz="2400" b="1" dirty="0">
                        <a:effectLst/>
                        <a:latin typeface="Tahoma" pitchFamily="34" charset="0"/>
                        <a:ea typeface="Tahoma" pitchFamily="34" charset="0"/>
                        <a:cs typeface="Tahoma" pitchFamily="34" charset="0"/>
                      </a:endParaRPr>
                    </a:p>
                  </a:txBody>
                  <a:tcPr marL="68575" marR="68575" marT="0" marB="0"/>
                </a:tc>
                <a:tc vMerge="1">
                  <a:txBody>
                    <a:bodyPr/>
                    <a:lstStyle/>
                    <a:p>
                      <a:endParaRPr lang="en-GB"/>
                    </a:p>
                  </a:txBody>
                  <a:tcPr/>
                </a:tc>
              </a:tr>
              <a:tr h="745475">
                <a:tc>
                  <a:txBody>
                    <a:bodyPr/>
                    <a:lstStyle/>
                    <a:p>
                      <a:pPr algn="ctr" rtl="1">
                        <a:lnSpc>
                          <a:spcPct val="115000"/>
                        </a:lnSpc>
                        <a:spcAft>
                          <a:spcPts val="0"/>
                        </a:spcAft>
                      </a:pPr>
                      <a:r>
                        <a:rPr lang="ar-SA" sz="2400" dirty="0" smtClean="0">
                          <a:effectLst/>
                          <a:latin typeface="Tahoma" pitchFamily="34" charset="0"/>
                          <a:ea typeface="Tahoma" pitchFamily="34" charset="0"/>
                          <a:cs typeface="Tahoma" pitchFamily="34" charset="0"/>
                        </a:rPr>
                        <a:t>6</a:t>
                      </a:r>
                      <a:r>
                        <a:rPr lang="en-GB" sz="2400" dirty="0" smtClean="0">
                          <a:effectLst/>
                          <a:latin typeface="Tahoma" pitchFamily="34" charset="0"/>
                          <a:ea typeface="Tahoma" pitchFamily="34" charset="0"/>
                          <a:cs typeface="Tahoma" pitchFamily="34" charset="0"/>
                        </a:rPr>
                        <a:t>.</a:t>
                      </a:r>
                      <a:r>
                        <a:rPr lang="ar-SA" sz="2400" dirty="0" smtClean="0">
                          <a:effectLst/>
                          <a:latin typeface="Tahoma" pitchFamily="34" charset="0"/>
                          <a:ea typeface="Tahoma" pitchFamily="34" charset="0"/>
                          <a:cs typeface="Tahoma" pitchFamily="34" charset="0"/>
                        </a:rPr>
                        <a:t>6  </a:t>
                      </a:r>
                      <a:endParaRPr lang="en-GB" sz="2400"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5</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8</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9</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4</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en-GB" sz="2400" b="1" dirty="0" smtClean="0">
                          <a:effectLst/>
                          <a:latin typeface="Tahoma" pitchFamily="34" charset="0"/>
                          <a:ea typeface="Tahoma" pitchFamily="34" charset="0"/>
                          <a:cs typeface="Tahoma" pitchFamily="34" charset="0"/>
                        </a:rPr>
                        <a:t>.0</a:t>
                      </a:r>
                      <a:r>
                        <a:rPr lang="ar-SA" sz="2400" b="1" dirty="0" smtClean="0">
                          <a:effectLst/>
                          <a:latin typeface="Tahoma" pitchFamily="34" charset="0"/>
                          <a:ea typeface="Tahoma" pitchFamily="34" charset="0"/>
                          <a:cs typeface="Tahoma" pitchFamily="34" charset="0"/>
                        </a:rPr>
                        <a:t>4</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a:effectLst/>
                          <a:latin typeface="Tahoma" pitchFamily="34" charset="0"/>
                          <a:ea typeface="Tahoma" pitchFamily="34" charset="0"/>
                          <a:cs typeface="Tahoma" pitchFamily="34" charset="0"/>
                        </a:rPr>
                        <a:t>لاغری متوسط و شدید </a:t>
                      </a:r>
                      <a:endParaRPr lang="en-GB" sz="2400" b="1" dirty="0">
                        <a:effectLst/>
                        <a:latin typeface="Tahoma" pitchFamily="34" charset="0"/>
                        <a:ea typeface="Tahoma" pitchFamily="34" charset="0"/>
                        <a:cs typeface="Tahoma" pitchFamily="34" charset="0"/>
                      </a:endParaRPr>
                    </a:p>
                  </a:txBody>
                  <a:tcPr marL="68575" marR="68575" marT="0" marB="0"/>
                </a:tc>
              </a:tr>
              <a:tr h="719870">
                <a:tc>
                  <a:txBody>
                    <a:bodyPr/>
                    <a:lstStyle/>
                    <a:p>
                      <a:pPr algn="ctr" rtl="1">
                        <a:lnSpc>
                          <a:spcPct val="115000"/>
                        </a:lnSpc>
                        <a:spcAft>
                          <a:spcPts val="0"/>
                        </a:spcAft>
                      </a:pPr>
                      <a:r>
                        <a:rPr lang="ar-SA" sz="2400" dirty="0" smtClean="0">
                          <a:effectLst/>
                          <a:latin typeface="Tahoma" pitchFamily="34" charset="0"/>
                          <a:ea typeface="Tahoma" pitchFamily="34" charset="0"/>
                          <a:cs typeface="Tahoma" pitchFamily="34" charset="0"/>
                        </a:rPr>
                        <a:t>6</a:t>
                      </a:r>
                      <a:r>
                        <a:rPr lang="en-GB" sz="2400" dirty="0" smtClean="0">
                          <a:effectLst/>
                          <a:latin typeface="Tahoma" pitchFamily="34" charset="0"/>
                          <a:ea typeface="Tahoma" pitchFamily="34" charset="0"/>
                          <a:cs typeface="Tahoma" pitchFamily="34" charset="0"/>
                        </a:rPr>
                        <a:t>.</a:t>
                      </a:r>
                      <a:r>
                        <a:rPr lang="ar-SA" sz="2400" dirty="0" smtClean="0">
                          <a:effectLst/>
                          <a:latin typeface="Tahoma" pitchFamily="34" charset="0"/>
                          <a:ea typeface="Tahoma" pitchFamily="34" charset="0"/>
                          <a:cs typeface="Tahoma" pitchFamily="34" charset="0"/>
                        </a:rPr>
                        <a:t>5</a:t>
                      </a:r>
                      <a:endParaRPr lang="en-GB" sz="2400"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8</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14</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en-GB" sz="2400" b="1" dirty="0" smtClean="0">
                          <a:effectLst/>
                          <a:latin typeface="Tahoma" pitchFamily="34" charset="0"/>
                          <a:ea typeface="Tahoma" pitchFamily="34" charset="0"/>
                          <a:cs typeface="Tahoma" pitchFamily="34" charset="0"/>
                        </a:rPr>
                        <a:t>.0</a:t>
                      </a:r>
                      <a:r>
                        <a:rPr lang="ar-SA" sz="2400" b="1" dirty="0" smtClean="0">
                          <a:effectLst/>
                          <a:latin typeface="Tahoma" pitchFamily="34" charset="0"/>
                          <a:ea typeface="Tahoma" pitchFamily="34" charset="0"/>
                          <a:cs typeface="Tahoma" pitchFamily="34" charset="0"/>
                        </a:rPr>
                        <a:t>9</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3</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18</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a:effectLst/>
                          <a:latin typeface="Tahoma" pitchFamily="34" charset="0"/>
                          <a:ea typeface="Tahoma" pitchFamily="34" charset="0"/>
                          <a:cs typeface="Tahoma" pitchFamily="34" charset="0"/>
                        </a:rPr>
                        <a:t>کوتاهی قد متوسط و شدید</a:t>
                      </a:r>
                      <a:endParaRPr lang="en-GB" sz="2400" b="1" dirty="0">
                        <a:effectLst/>
                        <a:latin typeface="Tahoma" pitchFamily="34" charset="0"/>
                        <a:ea typeface="Tahoma" pitchFamily="34" charset="0"/>
                        <a:cs typeface="Tahoma" pitchFamily="34" charset="0"/>
                      </a:endParaRPr>
                    </a:p>
                  </a:txBody>
                  <a:tcPr marL="68575" marR="68575" marT="0" marB="0"/>
                </a:tc>
              </a:tr>
              <a:tr h="719870">
                <a:tc>
                  <a:txBody>
                    <a:bodyPr/>
                    <a:lstStyle/>
                    <a:p>
                      <a:pPr algn="ctr" rtl="1">
                        <a:lnSpc>
                          <a:spcPct val="115000"/>
                        </a:lnSpc>
                        <a:spcAft>
                          <a:spcPts val="0"/>
                        </a:spcAft>
                      </a:pPr>
                      <a:r>
                        <a:rPr lang="ar-SA" sz="2400" dirty="0" smtClean="0">
                          <a:effectLst/>
                          <a:latin typeface="Tahoma" pitchFamily="34" charset="0"/>
                          <a:ea typeface="Tahoma" pitchFamily="34" charset="0"/>
                          <a:cs typeface="Tahoma" pitchFamily="34" charset="0"/>
                        </a:rPr>
                        <a:t>6</a:t>
                      </a:r>
                      <a:r>
                        <a:rPr lang="en-GB" sz="2400" dirty="0" smtClean="0">
                          <a:effectLst/>
                          <a:latin typeface="Tahoma" pitchFamily="34" charset="0"/>
                          <a:ea typeface="Tahoma" pitchFamily="34" charset="0"/>
                          <a:cs typeface="Tahoma" pitchFamily="34" charset="0"/>
                        </a:rPr>
                        <a:t>.</a:t>
                      </a:r>
                      <a:r>
                        <a:rPr lang="ar-SA" sz="2400" dirty="0" smtClean="0">
                          <a:effectLst/>
                          <a:latin typeface="Tahoma" pitchFamily="34" charset="0"/>
                          <a:ea typeface="Tahoma" pitchFamily="34" charset="0"/>
                          <a:cs typeface="Tahoma" pitchFamily="34" charset="0"/>
                        </a:rPr>
                        <a:t>7</a:t>
                      </a:r>
                      <a:endParaRPr lang="en-GB" sz="2400"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4</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12</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en-GB" sz="2400" b="1" dirty="0" smtClean="0">
                          <a:effectLst/>
                          <a:latin typeface="Tahoma" pitchFamily="34" charset="0"/>
                          <a:ea typeface="Tahoma" pitchFamily="34" charset="0"/>
                          <a:cs typeface="Tahoma" pitchFamily="34" charset="0"/>
                        </a:rPr>
                        <a:t>.0</a:t>
                      </a:r>
                      <a:r>
                        <a:rPr lang="ar-SA" sz="2400" b="1" dirty="0" smtClean="0">
                          <a:effectLst/>
                          <a:latin typeface="Tahoma" pitchFamily="34" charset="0"/>
                          <a:ea typeface="Tahoma" pitchFamily="34" charset="0"/>
                          <a:cs typeface="Tahoma" pitchFamily="34" charset="0"/>
                        </a:rPr>
                        <a:t>4</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9</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5</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a:effectLst/>
                          <a:latin typeface="Tahoma" pitchFamily="34" charset="0"/>
                          <a:ea typeface="Tahoma" pitchFamily="34" charset="0"/>
                          <a:cs typeface="Tahoma" pitchFamily="34" charset="0"/>
                        </a:rPr>
                        <a:t>کم وزنی متوسط و شدید</a:t>
                      </a:r>
                      <a:endParaRPr lang="en-GB" sz="2400" b="1" dirty="0">
                        <a:effectLst/>
                        <a:latin typeface="Tahoma" pitchFamily="34" charset="0"/>
                        <a:ea typeface="Tahoma" pitchFamily="34" charset="0"/>
                        <a:cs typeface="Tahoma" pitchFamily="34" charset="0"/>
                      </a:endParaRPr>
                    </a:p>
                  </a:txBody>
                  <a:tcPr marL="68575" marR="68575" marT="0" marB="0"/>
                </a:tc>
              </a:tr>
              <a:tr h="841247">
                <a:tc>
                  <a:txBody>
                    <a:bodyPr/>
                    <a:lstStyle/>
                    <a:p>
                      <a:pPr algn="ctr" rtl="1">
                        <a:lnSpc>
                          <a:spcPct val="115000"/>
                        </a:lnSpc>
                        <a:spcAft>
                          <a:spcPts val="0"/>
                        </a:spcAft>
                      </a:pPr>
                      <a:r>
                        <a:rPr lang="ar-SA" sz="2400" dirty="0" smtClean="0">
                          <a:effectLst/>
                          <a:latin typeface="Tahoma" pitchFamily="34" charset="0"/>
                          <a:ea typeface="Tahoma" pitchFamily="34" charset="0"/>
                          <a:cs typeface="Tahoma" pitchFamily="34" charset="0"/>
                        </a:rPr>
                        <a:t>5</a:t>
                      </a:r>
                      <a:r>
                        <a:rPr lang="en-GB" sz="2400" dirty="0" smtClean="0">
                          <a:effectLst/>
                          <a:latin typeface="Tahoma" pitchFamily="34" charset="0"/>
                          <a:ea typeface="Tahoma" pitchFamily="34" charset="0"/>
                          <a:cs typeface="Tahoma" pitchFamily="34" charset="0"/>
                        </a:rPr>
                        <a:t>.</a:t>
                      </a:r>
                      <a:r>
                        <a:rPr lang="ar-SA" sz="2400" dirty="0" smtClean="0">
                          <a:effectLst/>
                          <a:latin typeface="Tahoma" pitchFamily="34" charset="0"/>
                          <a:ea typeface="Tahoma" pitchFamily="34" charset="0"/>
                          <a:cs typeface="Tahoma" pitchFamily="34" charset="0"/>
                        </a:rPr>
                        <a:t>12</a:t>
                      </a:r>
                      <a:endParaRPr lang="en-GB" sz="2400"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en-GB" sz="2400" b="1" dirty="0" smtClean="0">
                          <a:effectLst/>
                          <a:latin typeface="Tahoma" pitchFamily="34" charset="0"/>
                          <a:ea typeface="Tahoma" pitchFamily="34" charset="0"/>
                          <a:cs typeface="Tahoma" pitchFamily="34" charset="0"/>
                        </a:rPr>
                        <a:t>.0</a:t>
                      </a:r>
                      <a:r>
                        <a:rPr lang="ar-SA" sz="2400" b="1" dirty="0" smtClean="0">
                          <a:effectLst/>
                          <a:latin typeface="Tahoma" pitchFamily="34" charset="0"/>
                          <a:ea typeface="Tahoma" pitchFamily="34" charset="0"/>
                          <a:cs typeface="Tahoma" pitchFamily="34" charset="0"/>
                        </a:rPr>
                        <a:t>10</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1</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19</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ar-SA" sz="2400" b="1" dirty="0" smtClean="0">
                          <a:effectLst/>
                          <a:latin typeface="Tahoma" pitchFamily="34" charset="0"/>
                          <a:ea typeface="Tahoma" pitchFamily="34" charset="0"/>
                          <a:cs typeface="Tahoma" pitchFamily="34" charset="0"/>
                        </a:rPr>
                        <a:t>1</a:t>
                      </a:r>
                      <a:r>
                        <a:rPr lang="en-GB" sz="2400" b="1" dirty="0" smtClean="0">
                          <a:effectLst/>
                          <a:latin typeface="Tahoma" pitchFamily="34" charset="0"/>
                          <a:ea typeface="Tahoma" pitchFamily="34" charset="0"/>
                          <a:cs typeface="Tahoma" pitchFamily="34" charset="0"/>
                        </a:rPr>
                        <a:t>.</a:t>
                      </a:r>
                      <a:r>
                        <a:rPr lang="ar-SA" sz="2400" b="1" dirty="0" smtClean="0">
                          <a:effectLst/>
                          <a:latin typeface="Tahoma" pitchFamily="34" charset="0"/>
                          <a:ea typeface="Tahoma" pitchFamily="34" charset="0"/>
                          <a:cs typeface="Tahoma" pitchFamily="34" charset="0"/>
                        </a:rPr>
                        <a:t>29</a:t>
                      </a:r>
                      <a:endParaRPr lang="en-GB" sz="2400" b="1" dirty="0">
                        <a:effectLst/>
                        <a:latin typeface="Tahoma" pitchFamily="34" charset="0"/>
                        <a:ea typeface="Tahoma" pitchFamily="34" charset="0"/>
                        <a:cs typeface="Tahoma" pitchFamily="34" charset="0"/>
                      </a:endParaRPr>
                    </a:p>
                  </a:txBody>
                  <a:tcPr marL="68575" marR="68575" marT="0" marB="0"/>
                </a:tc>
                <a:tc>
                  <a:txBody>
                    <a:bodyPr/>
                    <a:lstStyle/>
                    <a:p>
                      <a:pPr algn="ctr" rtl="1">
                        <a:lnSpc>
                          <a:spcPct val="115000"/>
                        </a:lnSpc>
                        <a:spcAft>
                          <a:spcPts val="0"/>
                        </a:spcAft>
                      </a:pPr>
                      <a:r>
                        <a:rPr lang="fa-IR" sz="2400" b="1" dirty="0">
                          <a:effectLst/>
                          <a:latin typeface="Tahoma" pitchFamily="34" charset="0"/>
                          <a:ea typeface="Tahoma" pitchFamily="34" charset="0"/>
                          <a:cs typeface="Tahoma" pitchFamily="34" charset="0"/>
                        </a:rPr>
                        <a:t>اضافه وزن خفیف، متوسط و شدید</a:t>
                      </a:r>
                      <a:endParaRPr lang="en-GB" sz="2400" b="1" dirty="0">
                        <a:effectLst/>
                        <a:latin typeface="Tahoma" pitchFamily="34" charset="0"/>
                        <a:ea typeface="Tahoma" pitchFamily="34" charset="0"/>
                        <a:cs typeface="Tahoma" pitchFamily="34" charset="0"/>
                      </a:endParaRPr>
                    </a:p>
                  </a:txBody>
                  <a:tcPr marL="68575" marR="68575" marT="0" marB="0"/>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fa-IR" sz="4000" b="1" dirty="0" smtClean="0">
                <a:solidFill>
                  <a:srgbClr val="FFFF00"/>
                </a:solidFill>
              </a:rPr>
              <a:t>صفحه دوم آنترو (</a:t>
            </a:r>
            <a:r>
              <a:rPr lang="en-US" sz="4000" b="1" dirty="0" smtClean="0">
                <a:solidFill>
                  <a:srgbClr val="FFFF00"/>
                </a:solidFill>
              </a:rPr>
              <a:t>Calculator</a:t>
            </a:r>
            <a:r>
              <a:rPr lang="fa-IR" sz="4000" b="1" dirty="0" smtClean="0">
                <a:solidFill>
                  <a:srgbClr val="FFFF00"/>
                </a:solidFill>
              </a:rPr>
              <a:t>)</a:t>
            </a:r>
            <a:endParaRPr lang="en-US" sz="4000" b="1" dirty="0">
              <a:solidFill>
                <a:srgbClr val="FFFF00"/>
              </a:solidFill>
            </a:endParaRPr>
          </a:p>
        </p:txBody>
      </p:sp>
      <p:pic>
        <p:nvPicPr>
          <p:cNvPr id="2457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700213"/>
            <a:ext cx="83820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6925" y="241300"/>
            <a:ext cx="7519988" cy="642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2738" name="Rectangle 2"/>
          <p:cNvSpPr>
            <a:spLocks noGrp="1" noChangeArrowheads="1"/>
          </p:cNvSpPr>
          <p:nvPr>
            <p:ph type="title"/>
          </p:nvPr>
        </p:nvSpPr>
        <p:spPr/>
        <p:txBody>
          <a:bodyPr/>
          <a:lstStyle/>
          <a:p>
            <a:pPr rtl="1" eaLnBrk="1" hangingPunct="1">
              <a:defRPr/>
            </a:pPr>
            <a:r>
              <a:rPr lang="fa-IR" sz="3600" b="1" smtClean="0">
                <a:solidFill>
                  <a:srgbClr val="0FFF5F"/>
                </a:solidFill>
              </a:rPr>
              <a:t>برخی </a:t>
            </a:r>
            <a:r>
              <a:rPr lang="ar-SA" sz="3600" b="1" smtClean="0">
                <a:solidFill>
                  <a:srgbClr val="0FFF5F"/>
                </a:solidFill>
              </a:rPr>
              <a:t>عوامل زیستی غیر تغذیه ای مرتبط با چاقی کودکان</a:t>
            </a:r>
            <a:endParaRPr lang="en-US" sz="3600" b="1" smtClean="0">
              <a:solidFill>
                <a:srgbClr val="0FFF5F"/>
              </a:solidFill>
            </a:endParaRPr>
          </a:p>
        </p:txBody>
      </p:sp>
      <p:sp>
        <p:nvSpPr>
          <p:cNvPr id="2932739" name="Rectangle 3"/>
          <p:cNvSpPr>
            <a:spLocks noGrp="1" noChangeArrowheads="1"/>
          </p:cNvSpPr>
          <p:nvPr>
            <p:ph type="body" idx="1"/>
          </p:nvPr>
        </p:nvSpPr>
        <p:spPr>
          <a:xfrm>
            <a:off x="323850" y="1600200"/>
            <a:ext cx="8362950" cy="4924425"/>
          </a:xfrm>
        </p:spPr>
        <p:txBody>
          <a:bodyPr/>
          <a:lstStyle/>
          <a:p>
            <a:pPr algn="r" rtl="1" eaLnBrk="1" hangingPunct="1">
              <a:lnSpc>
                <a:spcPct val="80000"/>
              </a:lnSpc>
              <a:defRPr/>
            </a:pPr>
            <a:r>
              <a:rPr lang="ar-SA" sz="2200" b="1" dirty="0" smtClean="0">
                <a:solidFill>
                  <a:srgbClr val="FA8214"/>
                </a:solidFill>
              </a:rPr>
              <a:t>بالا </a:t>
            </a:r>
            <a:r>
              <a:rPr lang="fa-IR" sz="2200" b="1" dirty="0" smtClean="0">
                <a:solidFill>
                  <a:srgbClr val="FA8214"/>
                </a:solidFill>
              </a:rPr>
              <a:t>بودن</a:t>
            </a:r>
            <a:r>
              <a:rPr lang="ar-SA" sz="2200" b="1" dirty="0" smtClean="0">
                <a:solidFill>
                  <a:srgbClr val="FA8214"/>
                </a:solidFill>
              </a:rPr>
              <a:t> سن </a:t>
            </a:r>
            <a:r>
              <a:rPr lang="fa-IR" sz="2200" b="1" dirty="0" smtClean="0">
                <a:solidFill>
                  <a:srgbClr val="FA8214"/>
                </a:solidFill>
              </a:rPr>
              <a:t>بارداری </a:t>
            </a:r>
            <a:r>
              <a:rPr lang="ar-SA" sz="2200" b="1" dirty="0" smtClean="0">
                <a:solidFill>
                  <a:srgbClr val="FA8214"/>
                </a:solidFill>
              </a:rPr>
              <a:t>مادر </a:t>
            </a:r>
            <a:r>
              <a:rPr lang="ar-SA" sz="2200" b="1" dirty="0" smtClean="0"/>
              <a:t>علاوه بر این که احتمال چاقی خودش را افزایش می دهد، بر چاقی کودک نیز موثر است.</a:t>
            </a:r>
            <a:endParaRPr lang="fa-IR" sz="2200" b="1" dirty="0" smtClean="0"/>
          </a:p>
          <a:p>
            <a:pPr algn="r" rtl="1" eaLnBrk="1" hangingPunct="1">
              <a:lnSpc>
                <a:spcPct val="80000"/>
              </a:lnSpc>
              <a:defRPr/>
            </a:pPr>
            <a:endParaRPr lang="fa-IR" sz="1200" b="1" dirty="0" smtClean="0"/>
          </a:p>
          <a:p>
            <a:pPr algn="r" rtl="1" eaLnBrk="1" hangingPunct="1">
              <a:lnSpc>
                <a:spcPct val="80000"/>
              </a:lnSpc>
              <a:defRPr/>
            </a:pPr>
            <a:r>
              <a:rPr lang="fa-IR" sz="2200" b="1" dirty="0" smtClean="0">
                <a:solidFill>
                  <a:srgbClr val="FA8214"/>
                </a:solidFill>
              </a:rPr>
              <a:t>وزن گیری بیش از</a:t>
            </a:r>
            <a:r>
              <a:rPr lang="fa-IR" sz="2200" b="1" dirty="0" smtClean="0"/>
              <a:t> مادر حد طی بارداری.</a:t>
            </a:r>
          </a:p>
          <a:p>
            <a:pPr algn="r" rtl="1" eaLnBrk="1" hangingPunct="1">
              <a:lnSpc>
                <a:spcPct val="80000"/>
              </a:lnSpc>
              <a:defRPr/>
            </a:pPr>
            <a:endParaRPr lang="fa-IR" sz="1200" b="1" dirty="0" smtClean="0">
              <a:solidFill>
                <a:srgbClr val="FFC000"/>
              </a:solidFill>
            </a:endParaRPr>
          </a:p>
          <a:p>
            <a:pPr algn="r" rtl="1" eaLnBrk="1" hangingPunct="1">
              <a:lnSpc>
                <a:spcPct val="80000"/>
              </a:lnSpc>
              <a:defRPr/>
            </a:pPr>
            <a:r>
              <a:rPr lang="ar-SA" sz="2200" b="1" dirty="0" smtClean="0">
                <a:solidFill>
                  <a:srgbClr val="FFC000"/>
                </a:solidFill>
              </a:rPr>
              <a:t>چاقی والدین </a:t>
            </a:r>
            <a:r>
              <a:rPr lang="ar-SA" sz="2200" b="1" dirty="0" smtClean="0"/>
              <a:t>و سابقه چاقی در خانواده با تاثیرات ژنتیکی و رفتاری، بشدت با چاقی کودکان ارتباط دارد.</a:t>
            </a:r>
            <a:endParaRPr lang="fa-IR" sz="2200" b="1" dirty="0" smtClean="0"/>
          </a:p>
          <a:p>
            <a:pPr algn="r" rtl="1" eaLnBrk="1" hangingPunct="1">
              <a:lnSpc>
                <a:spcPct val="80000"/>
              </a:lnSpc>
              <a:defRPr/>
            </a:pPr>
            <a:endParaRPr lang="fa-IR" sz="1200" b="1" dirty="0" smtClean="0">
              <a:solidFill>
                <a:srgbClr val="FF0000"/>
              </a:solidFill>
            </a:endParaRPr>
          </a:p>
          <a:p>
            <a:pPr algn="r" rtl="1" eaLnBrk="1" hangingPunct="1">
              <a:lnSpc>
                <a:spcPct val="80000"/>
              </a:lnSpc>
              <a:defRPr/>
            </a:pPr>
            <a:r>
              <a:rPr lang="ar-SA" sz="2200" b="1" dirty="0" smtClean="0">
                <a:solidFill>
                  <a:srgbClr val="FF0000"/>
                </a:solidFill>
              </a:rPr>
              <a:t>دیابت بارداری </a:t>
            </a:r>
            <a:r>
              <a:rPr lang="ar-SA" sz="2200" b="1" dirty="0" smtClean="0"/>
              <a:t>با قند بالای خون بند ناف جنین، موجب چاقتر بدنیا آمدن او و بالا بودن احتمال چاقی او در آینده می شود.</a:t>
            </a:r>
            <a:endParaRPr lang="fa-IR" sz="2200" b="1" dirty="0" smtClean="0"/>
          </a:p>
          <a:p>
            <a:pPr algn="r" rtl="1" eaLnBrk="1" hangingPunct="1">
              <a:lnSpc>
                <a:spcPct val="80000"/>
              </a:lnSpc>
              <a:defRPr/>
            </a:pPr>
            <a:endParaRPr lang="fa-IR" sz="1200" b="1" dirty="0" smtClean="0"/>
          </a:p>
          <a:p>
            <a:pPr algn="r" rtl="1" eaLnBrk="1" hangingPunct="1">
              <a:lnSpc>
                <a:spcPct val="80000"/>
              </a:lnSpc>
              <a:defRPr/>
            </a:pPr>
            <a:r>
              <a:rPr lang="ar-SA" sz="2200" b="1" dirty="0" smtClean="0"/>
              <a:t>بالاتر بودن </a:t>
            </a:r>
            <a:r>
              <a:rPr lang="ar-SA" sz="2200" b="1" dirty="0" smtClean="0">
                <a:solidFill>
                  <a:srgbClr val="FF0000"/>
                </a:solidFill>
              </a:rPr>
              <a:t>وزن تولد نوزاد </a:t>
            </a:r>
            <a:r>
              <a:rPr lang="ar-SA" sz="2200" b="1" dirty="0" smtClean="0"/>
              <a:t>با چاق بودن او در کودکی و بزرگسالی مرتبط است.</a:t>
            </a:r>
            <a:endParaRPr lang="fa-IR" sz="2200" b="1" dirty="0" smtClean="0"/>
          </a:p>
          <a:p>
            <a:pPr algn="r" rtl="1" eaLnBrk="1" hangingPunct="1">
              <a:lnSpc>
                <a:spcPct val="80000"/>
              </a:lnSpc>
              <a:defRPr/>
            </a:pPr>
            <a:endParaRPr lang="fa-IR" sz="1200" b="1" dirty="0" smtClean="0">
              <a:solidFill>
                <a:srgbClr val="006E00"/>
              </a:solidFill>
            </a:endParaRPr>
          </a:p>
          <a:p>
            <a:pPr algn="r" rtl="1" eaLnBrk="1" hangingPunct="1">
              <a:lnSpc>
                <a:spcPct val="80000"/>
              </a:lnSpc>
              <a:defRPr/>
            </a:pPr>
            <a:r>
              <a:rPr lang="ar-SA" sz="2200" b="1" dirty="0" smtClean="0">
                <a:solidFill>
                  <a:srgbClr val="006E00"/>
                </a:solidFill>
              </a:rPr>
              <a:t>رساندن رشد</a:t>
            </a:r>
            <a:r>
              <a:rPr lang="fa-IR" sz="2200" b="1" dirty="0" smtClean="0">
                <a:solidFill>
                  <a:srgbClr val="006E00"/>
                </a:solidFill>
              </a:rPr>
              <a:t>:</a:t>
            </a:r>
            <a:r>
              <a:rPr lang="ar-SA" sz="2200" b="1" dirty="0" smtClean="0">
                <a:solidFill>
                  <a:srgbClr val="006E00"/>
                </a:solidFill>
              </a:rPr>
              <a:t> </a:t>
            </a:r>
            <a:r>
              <a:rPr lang="ar-SA" sz="2200" b="1" dirty="0" smtClean="0"/>
              <a:t>اگر کودک کم وزن در طی یک سال به اندازه حداقل یک انحراف معیار وزن خود را ارتقا بخشد، احتمال چاق شدن او در سالهای بعدی افزایش می یابد.</a:t>
            </a:r>
            <a:endParaRPr lang="fa-IR" sz="22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title"/>
          </p:nvPr>
        </p:nvSpPr>
        <p:spPr>
          <a:xfrm>
            <a:off x="468313" y="260350"/>
            <a:ext cx="8229600" cy="865188"/>
          </a:xfrm>
        </p:spPr>
        <p:txBody>
          <a:bodyPr/>
          <a:lstStyle/>
          <a:p>
            <a:pPr rtl="1" eaLnBrk="1" hangingPunct="1">
              <a:defRPr/>
            </a:pPr>
            <a:r>
              <a:rPr lang="fa-IR" sz="3600" b="1" dirty="0" smtClean="0">
                <a:solidFill>
                  <a:srgbClr val="0FFF5F"/>
                </a:solidFill>
              </a:rPr>
              <a:t>برخی </a:t>
            </a:r>
            <a:r>
              <a:rPr lang="ar-SA" sz="3600" b="1" dirty="0" smtClean="0">
                <a:solidFill>
                  <a:srgbClr val="0FFF5F"/>
                </a:solidFill>
              </a:rPr>
              <a:t>عوامل زیستی مرتبط با چاقی</a:t>
            </a:r>
            <a:endParaRPr lang="en-US" sz="3600" b="1" dirty="0" smtClean="0">
              <a:solidFill>
                <a:srgbClr val="0FFF5F"/>
              </a:solidFill>
            </a:endParaRPr>
          </a:p>
        </p:txBody>
      </p:sp>
      <p:sp>
        <p:nvSpPr>
          <p:cNvPr id="2933763" name="Rectangle 3"/>
          <p:cNvSpPr>
            <a:spLocks noGrp="1" noChangeArrowheads="1"/>
          </p:cNvSpPr>
          <p:nvPr>
            <p:ph type="body" idx="1"/>
          </p:nvPr>
        </p:nvSpPr>
        <p:spPr>
          <a:xfrm>
            <a:off x="323850" y="1773238"/>
            <a:ext cx="8374063" cy="4673600"/>
          </a:xfrm>
        </p:spPr>
        <p:txBody>
          <a:bodyPr/>
          <a:lstStyle/>
          <a:p>
            <a:pPr algn="r" rtl="1" eaLnBrk="1" hangingPunct="1">
              <a:lnSpc>
                <a:spcPct val="80000"/>
              </a:lnSpc>
              <a:defRPr/>
            </a:pPr>
            <a:r>
              <a:rPr lang="ar-SA" sz="2200" b="1" dirty="0" smtClean="0">
                <a:solidFill>
                  <a:srgbClr val="FFC000"/>
                </a:solidFill>
              </a:rPr>
              <a:t>فصل تولد</a:t>
            </a:r>
            <a:r>
              <a:rPr lang="fa-IR" sz="2200" b="1" dirty="0" smtClean="0">
                <a:solidFill>
                  <a:srgbClr val="FFC000"/>
                </a:solidFill>
              </a:rPr>
              <a:t>: </a:t>
            </a:r>
            <a:r>
              <a:rPr lang="fa-IR" sz="2200" b="1" dirty="0" smtClean="0"/>
              <a:t>دن</a:t>
            </a:r>
            <a:r>
              <a:rPr lang="ar-SA" sz="2200" b="1" dirty="0" smtClean="0"/>
              <a:t>یا آمدن در </a:t>
            </a:r>
            <a:r>
              <a:rPr lang="ar-SA" sz="2200" b="1" dirty="0" smtClean="0">
                <a:solidFill>
                  <a:srgbClr val="FF0000"/>
                </a:solidFill>
              </a:rPr>
              <a:t>فصول سرد </a:t>
            </a:r>
            <a:r>
              <a:rPr lang="ar-SA" sz="2200" b="1" dirty="0" smtClean="0"/>
              <a:t>سال احتمال نوشیدن شیر چرب تر و فعالیت کمتر یکسالگی را افزایش </a:t>
            </a:r>
            <a:r>
              <a:rPr lang="fa-IR" sz="2200" b="1" dirty="0" smtClean="0"/>
              <a:t>می دهد.</a:t>
            </a:r>
          </a:p>
          <a:p>
            <a:pPr algn="r" rtl="1" eaLnBrk="1" hangingPunct="1">
              <a:lnSpc>
                <a:spcPct val="80000"/>
              </a:lnSpc>
              <a:defRPr/>
            </a:pPr>
            <a:endParaRPr lang="ar-SA" sz="1200" b="1" dirty="0" smtClean="0"/>
          </a:p>
          <a:p>
            <a:pPr algn="r" rtl="1" eaLnBrk="1" hangingPunct="1">
              <a:lnSpc>
                <a:spcPct val="80000"/>
              </a:lnSpc>
              <a:defRPr/>
            </a:pPr>
            <a:r>
              <a:rPr lang="ar-SA" sz="2200" b="1" dirty="0" smtClean="0">
                <a:solidFill>
                  <a:srgbClr val="FFC000"/>
                </a:solidFill>
              </a:rPr>
              <a:t>نژاد</a:t>
            </a:r>
            <a:r>
              <a:rPr lang="fa-IR" sz="2200" b="1" dirty="0" smtClean="0">
                <a:solidFill>
                  <a:srgbClr val="FFC000"/>
                </a:solidFill>
              </a:rPr>
              <a:t>:</a:t>
            </a:r>
            <a:r>
              <a:rPr lang="ar-SA" sz="2200" b="1" dirty="0" smtClean="0">
                <a:solidFill>
                  <a:srgbClr val="FFC000"/>
                </a:solidFill>
              </a:rPr>
              <a:t> </a:t>
            </a:r>
            <a:r>
              <a:rPr lang="ar-SA" sz="2200" b="1" dirty="0" smtClean="0"/>
              <a:t>در</a:t>
            </a:r>
            <a:r>
              <a:rPr lang="fa-IR" sz="2200" b="1" dirty="0" smtClean="0"/>
              <a:t> </a:t>
            </a:r>
            <a:r>
              <a:rPr lang="ar-SA" sz="2200" b="1" dirty="0" smtClean="0"/>
              <a:t>مطالعات آمریکا</a:t>
            </a:r>
            <a:r>
              <a:rPr lang="fa-IR" sz="2200" b="1" dirty="0" smtClean="0"/>
              <a:t>،</a:t>
            </a:r>
            <a:r>
              <a:rPr lang="ar-SA" sz="2200" b="1" dirty="0" smtClean="0"/>
              <a:t> نژاد سیاه احتمال چاقی بیشتر دا</a:t>
            </a:r>
            <a:r>
              <a:rPr lang="fa-IR" sz="2200" b="1" dirty="0" smtClean="0"/>
              <a:t>رد.</a:t>
            </a:r>
          </a:p>
          <a:p>
            <a:pPr algn="r" rtl="1" eaLnBrk="1" hangingPunct="1">
              <a:lnSpc>
                <a:spcPct val="80000"/>
              </a:lnSpc>
              <a:defRPr/>
            </a:pPr>
            <a:endParaRPr lang="ar-SA" sz="1200" b="1" dirty="0" smtClean="0"/>
          </a:p>
          <a:p>
            <a:pPr algn="r" rtl="1" eaLnBrk="1" hangingPunct="1">
              <a:lnSpc>
                <a:spcPct val="80000"/>
              </a:lnSpc>
              <a:defRPr/>
            </a:pPr>
            <a:r>
              <a:rPr lang="ar-SA" sz="2200" b="1" dirty="0" smtClean="0"/>
              <a:t>تغییرات هورمونی بویژه </a:t>
            </a:r>
            <a:r>
              <a:rPr lang="ar-SA" sz="2200" b="1" dirty="0" smtClean="0">
                <a:solidFill>
                  <a:srgbClr val="FF0000"/>
                </a:solidFill>
              </a:rPr>
              <a:t>افزایش لپتین </a:t>
            </a:r>
            <a:r>
              <a:rPr lang="ar-SA" sz="2200" b="1" dirty="0" smtClean="0"/>
              <a:t>که اشتهای فرد را افزایش می دهد و یا کاهش هورمون های تیروئیدی که منجر به کاهش سوخت انرژی در فرد می شود.</a:t>
            </a:r>
            <a:endParaRPr lang="fa-IR" sz="2200" b="1" dirty="0" smtClean="0"/>
          </a:p>
          <a:p>
            <a:pPr algn="r" rtl="1" eaLnBrk="1" hangingPunct="1">
              <a:lnSpc>
                <a:spcPct val="80000"/>
              </a:lnSpc>
              <a:defRPr/>
            </a:pPr>
            <a:endParaRPr lang="ar-SA" sz="1200" b="1" dirty="0" smtClean="0"/>
          </a:p>
          <a:p>
            <a:pPr algn="r" rtl="1" eaLnBrk="1" hangingPunct="1">
              <a:lnSpc>
                <a:spcPct val="80000"/>
              </a:lnSpc>
              <a:defRPr/>
            </a:pPr>
            <a:r>
              <a:rPr lang="ar-SA" sz="2200" b="1" dirty="0" smtClean="0">
                <a:solidFill>
                  <a:srgbClr val="00B050"/>
                </a:solidFill>
              </a:rPr>
              <a:t>تحصیلات والدین</a:t>
            </a:r>
            <a:r>
              <a:rPr lang="fa-IR" sz="2200" b="1" dirty="0" smtClean="0">
                <a:solidFill>
                  <a:srgbClr val="00B050"/>
                </a:solidFill>
              </a:rPr>
              <a:t>:</a:t>
            </a:r>
            <a:r>
              <a:rPr lang="ar-SA" sz="2200" b="1" dirty="0" smtClean="0"/>
              <a:t> والدین کم سواد </a:t>
            </a:r>
            <a:r>
              <a:rPr lang="fa-IR" sz="2200" b="1" dirty="0" smtClean="0"/>
              <a:t>= </a:t>
            </a:r>
            <a:r>
              <a:rPr lang="ar-SA" sz="2200" b="1" dirty="0" smtClean="0"/>
              <a:t>احتمال </a:t>
            </a:r>
            <a:r>
              <a:rPr lang="fa-IR" sz="2200" b="1" dirty="0" smtClean="0"/>
              <a:t>بیشتر </a:t>
            </a:r>
            <a:r>
              <a:rPr lang="ar-SA" sz="2200" b="1" dirty="0" smtClean="0"/>
              <a:t>چاقی </a:t>
            </a:r>
            <a:r>
              <a:rPr lang="fa-IR" sz="2200" b="1" dirty="0" smtClean="0"/>
              <a:t>کودک.</a:t>
            </a:r>
          </a:p>
          <a:p>
            <a:pPr algn="r" rtl="1" eaLnBrk="1" hangingPunct="1">
              <a:lnSpc>
                <a:spcPct val="80000"/>
              </a:lnSpc>
              <a:defRPr/>
            </a:pPr>
            <a:endParaRPr lang="fa-IR" sz="1200" b="1" dirty="0" smtClean="0">
              <a:solidFill>
                <a:srgbClr val="FF0000"/>
              </a:solidFill>
            </a:endParaRPr>
          </a:p>
          <a:p>
            <a:pPr algn="r" rtl="1" eaLnBrk="1" hangingPunct="1">
              <a:lnSpc>
                <a:spcPct val="80000"/>
              </a:lnSpc>
              <a:defRPr/>
            </a:pPr>
            <a:r>
              <a:rPr lang="fa-IR" sz="2200" b="1" dirty="0" smtClean="0">
                <a:solidFill>
                  <a:srgbClr val="FF0000"/>
                </a:solidFill>
              </a:rPr>
              <a:t>نامنظم</a:t>
            </a:r>
            <a:r>
              <a:rPr lang="ar-SA" sz="2200" b="1" dirty="0" smtClean="0"/>
              <a:t> </a:t>
            </a:r>
            <a:r>
              <a:rPr lang="ar-SA" sz="2200" b="1" dirty="0" smtClean="0">
                <a:solidFill>
                  <a:srgbClr val="FF0000"/>
                </a:solidFill>
              </a:rPr>
              <a:t>خوابیدن</a:t>
            </a:r>
            <a:r>
              <a:rPr lang="fa-IR" sz="2200" b="1" dirty="0" smtClean="0"/>
              <a:t>، </a:t>
            </a:r>
            <a:r>
              <a:rPr lang="fa-IR" sz="2200" b="1" dirty="0" smtClean="0">
                <a:solidFill>
                  <a:srgbClr val="FA8214"/>
                </a:solidFill>
              </a:rPr>
              <a:t>دیر خوابیدن</a:t>
            </a:r>
            <a:r>
              <a:rPr lang="fa-IR" sz="2200" b="1" dirty="0" smtClean="0"/>
              <a:t>، و</a:t>
            </a:r>
            <a:r>
              <a:rPr lang="ar-SA" sz="2200" b="1" dirty="0" smtClean="0"/>
              <a:t> </a:t>
            </a:r>
            <a:r>
              <a:rPr lang="ar-SA" sz="2200" b="1" dirty="0" smtClean="0">
                <a:solidFill>
                  <a:srgbClr val="F2F206"/>
                </a:solidFill>
              </a:rPr>
              <a:t>کم خوابی</a:t>
            </a:r>
            <a:r>
              <a:rPr lang="fa-IR" sz="2200" b="1" dirty="0" smtClean="0">
                <a:solidFill>
                  <a:srgbClr val="F2F206"/>
                </a:solidFill>
              </a:rPr>
              <a:t>/پرخوابی</a:t>
            </a:r>
            <a:r>
              <a:rPr lang="ar-SA" sz="2200" b="1" dirty="0" smtClean="0">
                <a:solidFill>
                  <a:srgbClr val="F2F206"/>
                </a:solidFill>
              </a:rPr>
              <a:t> </a:t>
            </a:r>
            <a:r>
              <a:rPr lang="fa-IR" sz="2200" b="1" dirty="0" smtClean="0"/>
              <a:t>کودک.</a:t>
            </a:r>
          </a:p>
          <a:p>
            <a:pPr algn="r" rtl="1" eaLnBrk="1" hangingPunct="1">
              <a:lnSpc>
                <a:spcPct val="80000"/>
              </a:lnSpc>
              <a:defRPr/>
            </a:pPr>
            <a:endParaRPr lang="ar-SA" sz="1200" b="1" dirty="0" smtClean="0"/>
          </a:p>
          <a:p>
            <a:pPr algn="r" rtl="1" eaLnBrk="1" hangingPunct="1">
              <a:lnSpc>
                <a:spcPct val="80000"/>
              </a:lnSpc>
              <a:defRPr/>
            </a:pPr>
            <a:r>
              <a:rPr lang="ar-SA" sz="2200" b="1" dirty="0" smtClean="0"/>
              <a:t>تماشای تلویزیون و کمی فعالیت بدنی</a:t>
            </a:r>
            <a:r>
              <a:rPr lang="fa-IR" sz="2200" b="1" dirty="0" smtClean="0"/>
              <a:t>.</a:t>
            </a:r>
            <a:endParaRPr lang="ar-SA" sz="2200" b="1" dirty="0" smtClean="0"/>
          </a:p>
          <a:p>
            <a:pPr algn="r" rtl="1" eaLnBrk="1" hangingPunct="1">
              <a:lnSpc>
                <a:spcPct val="80000"/>
              </a:lnSpc>
              <a:defRPr/>
            </a:pPr>
            <a:endParaRPr lang="ar-SA" sz="1100" b="1" dirty="0" smtClean="0"/>
          </a:p>
          <a:p>
            <a:pPr algn="r" rtl="1" eaLnBrk="1" hangingPunct="1">
              <a:lnSpc>
                <a:spcPct val="80000"/>
              </a:lnSpc>
              <a:defRPr/>
            </a:pPr>
            <a:r>
              <a:rPr lang="ar-SA" sz="2400" b="1" dirty="0" smtClean="0"/>
              <a:t>کودکان </a:t>
            </a:r>
            <a:r>
              <a:rPr lang="ar-SA" sz="2400" b="1" dirty="0" smtClean="0">
                <a:solidFill>
                  <a:srgbClr val="C00000"/>
                </a:solidFill>
              </a:rPr>
              <a:t>خانوارهای کم درآمد </a:t>
            </a:r>
            <a:r>
              <a:rPr lang="ar-SA" sz="2400" b="1" dirty="0" smtClean="0"/>
              <a:t>احتمال چاقی بیشتر</a:t>
            </a:r>
            <a:r>
              <a:rPr lang="fa-IR" sz="2400" b="1" dirty="0" smtClean="0"/>
              <a:t> دارند.</a:t>
            </a:r>
            <a:endParaRPr lang="en-US" sz="24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title"/>
          </p:nvPr>
        </p:nvSpPr>
        <p:spPr>
          <a:xfrm>
            <a:off x="468313" y="260350"/>
            <a:ext cx="8229600" cy="865188"/>
          </a:xfrm>
        </p:spPr>
        <p:txBody>
          <a:bodyPr/>
          <a:lstStyle/>
          <a:p>
            <a:pPr rtl="1" eaLnBrk="1" hangingPunct="1">
              <a:defRPr/>
            </a:pPr>
            <a:r>
              <a:rPr lang="fa-IR" sz="3600" b="1" dirty="0" smtClean="0">
                <a:solidFill>
                  <a:srgbClr val="0FFF5F"/>
                </a:solidFill>
              </a:rPr>
              <a:t>برخی </a:t>
            </a:r>
            <a:r>
              <a:rPr lang="ar-SA" sz="3600" b="1" dirty="0" smtClean="0">
                <a:solidFill>
                  <a:srgbClr val="0FFF5F"/>
                </a:solidFill>
              </a:rPr>
              <a:t>عوامل </a:t>
            </a:r>
            <a:r>
              <a:rPr lang="fa-IR" sz="3600" b="1" dirty="0" smtClean="0">
                <a:solidFill>
                  <a:srgbClr val="0FFF5F"/>
                </a:solidFill>
              </a:rPr>
              <a:t>تغذیه ای</a:t>
            </a:r>
            <a:r>
              <a:rPr lang="ar-SA" sz="3600" b="1" dirty="0" smtClean="0">
                <a:solidFill>
                  <a:srgbClr val="0FFF5F"/>
                </a:solidFill>
              </a:rPr>
              <a:t> مرتبط با چاقی</a:t>
            </a:r>
            <a:endParaRPr lang="en-US" sz="3600" b="1" dirty="0" smtClean="0">
              <a:solidFill>
                <a:srgbClr val="0FFF5F"/>
              </a:solidFill>
            </a:endParaRPr>
          </a:p>
        </p:txBody>
      </p:sp>
      <p:sp>
        <p:nvSpPr>
          <p:cNvPr id="2933763" name="Rectangle 3"/>
          <p:cNvSpPr>
            <a:spLocks noGrp="1" noChangeArrowheads="1"/>
          </p:cNvSpPr>
          <p:nvPr>
            <p:ph type="body" idx="1"/>
          </p:nvPr>
        </p:nvSpPr>
        <p:spPr>
          <a:xfrm>
            <a:off x="323850" y="1773238"/>
            <a:ext cx="8374063" cy="4673600"/>
          </a:xfrm>
        </p:spPr>
        <p:txBody>
          <a:bodyPr/>
          <a:lstStyle/>
          <a:p>
            <a:pPr algn="r" rtl="1" eaLnBrk="1" hangingPunct="1">
              <a:lnSpc>
                <a:spcPct val="80000"/>
              </a:lnSpc>
              <a:defRPr/>
            </a:pPr>
            <a:r>
              <a:rPr lang="fa-IR" sz="2200" b="1" dirty="0" smtClean="0">
                <a:solidFill>
                  <a:srgbClr val="FFC000"/>
                </a:solidFill>
              </a:rPr>
              <a:t>شیر غیرمادر: </a:t>
            </a:r>
            <a:r>
              <a:rPr lang="fa-IR" sz="2200" b="1" dirty="0" smtClean="0"/>
              <a:t>مصرف شیر غیرمادر و بويژه شیرخشک، احتمال چاقی را برای همه عمر افزایش می دهد.</a:t>
            </a:r>
          </a:p>
          <a:p>
            <a:pPr algn="r" rtl="1" eaLnBrk="1" hangingPunct="1">
              <a:lnSpc>
                <a:spcPct val="80000"/>
              </a:lnSpc>
              <a:defRPr/>
            </a:pPr>
            <a:endParaRPr lang="fa-IR" sz="2200" b="1" dirty="0" smtClean="0"/>
          </a:p>
          <a:p>
            <a:pPr algn="r" rtl="1" eaLnBrk="1" hangingPunct="1">
              <a:lnSpc>
                <a:spcPct val="80000"/>
              </a:lnSpc>
              <a:defRPr/>
            </a:pPr>
            <a:r>
              <a:rPr lang="fa-IR" sz="2200" b="1" dirty="0" smtClean="0"/>
              <a:t>البته کودکان شیرخشک خور، </a:t>
            </a:r>
            <a:r>
              <a:rPr lang="fa-IR" sz="2200" b="1" dirty="0" smtClean="0">
                <a:solidFill>
                  <a:srgbClr val="FF0000"/>
                </a:solidFill>
              </a:rPr>
              <a:t>قدبلندتر هم می شوند!!! </a:t>
            </a:r>
            <a:r>
              <a:rPr lang="fa-IR" sz="2200" b="1" dirty="0" smtClean="0"/>
              <a:t>ولی هنگام 5 سالگی به بعد، قد این کودکان مشابه قد کودکان شیرمادرخوار است، ضمن این که چاق تر هستند.</a:t>
            </a:r>
          </a:p>
          <a:p>
            <a:pPr algn="r" rtl="1" eaLnBrk="1" hangingPunct="1">
              <a:lnSpc>
                <a:spcPct val="80000"/>
              </a:lnSpc>
              <a:defRPr/>
            </a:pPr>
            <a:endParaRPr lang="fa-IR" sz="2200" b="1" dirty="0" smtClean="0"/>
          </a:p>
          <a:p>
            <a:pPr algn="r" rtl="1" eaLnBrk="1" hangingPunct="1">
              <a:lnSpc>
                <a:spcPct val="80000"/>
              </a:lnSpc>
              <a:defRPr/>
            </a:pPr>
            <a:r>
              <a:rPr lang="fa-IR" sz="2200" b="1" dirty="0" smtClean="0">
                <a:solidFill>
                  <a:srgbClr val="FFC000"/>
                </a:solidFill>
              </a:rPr>
              <a:t>شروع زود هنگام غذای کمکی:</a:t>
            </a:r>
            <a:r>
              <a:rPr lang="ar-SA" sz="2200" b="1" dirty="0" smtClean="0">
                <a:solidFill>
                  <a:srgbClr val="FFC000"/>
                </a:solidFill>
              </a:rPr>
              <a:t> </a:t>
            </a:r>
            <a:r>
              <a:rPr lang="fa-IR" sz="2200" b="1" dirty="0" smtClean="0"/>
              <a:t>زمان شروع غذای کمکی 6 ماهگی و در موارد خاص 4 ماهگی است.</a:t>
            </a:r>
          </a:p>
          <a:p>
            <a:pPr algn="r" rtl="1" eaLnBrk="1" hangingPunct="1">
              <a:lnSpc>
                <a:spcPct val="80000"/>
              </a:lnSpc>
              <a:defRPr/>
            </a:pPr>
            <a:endParaRPr lang="fa-IR" sz="2200" b="1" dirty="0" smtClean="0"/>
          </a:p>
          <a:p>
            <a:pPr algn="r" rtl="1" eaLnBrk="1" hangingPunct="1">
              <a:lnSpc>
                <a:spcPct val="80000"/>
              </a:lnSpc>
              <a:defRPr/>
            </a:pPr>
            <a:r>
              <a:rPr lang="fa-IR" sz="2200" b="1" dirty="0" smtClean="0"/>
              <a:t>دریافت </a:t>
            </a:r>
            <a:r>
              <a:rPr lang="fa-IR" sz="2200" b="1" dirty="0" smtClean="0">
                <a:solidFill>
                  <a:srgbClr val="FFFF00"/>
                </a:solidFill>
              </a:rPr>
              <a:t>غذای کمکی نامناسب</a:t>
            </a:r>
            <a:r>
              <a:rPr lang="fa-IR" sz="2200" b="1" dirty="0" smtClean="0"/>
              <a:t> (حتی پس از 6 ماهگی) و یا بیش از حد.</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62" name="Rectangle 2"/>
          <p:cNvSpPr>
            <a:spLocks noChangeArrowheads="1"/>
          </p:cNvSpPr>
          <p:nvPr/>
        </p:nvSpPr>
        <p:spPr bwMode="auto">
          <a:xfrm>
            <a:off x="539750" y="188913"/>
            <a:ext cx="8229600" cy="863600"/>
          </a:xfrm>
          <a:prstGeom prst="rect">
            <a:avLst/>
          </a:prstGeom>
          <a:solidFill>
            <a:schemeClr val="bg1"/>
          </a:solidFill>
          <a:ln w="9525">
            <a:noFill/>
            <a:miter lim="800000"/>
            <a:headEnd/>
            <a:tailEnd/>
          </a:ln>
          <a:effectLst/>
        </p:spPr>
        <p:txBody>
          <a:bodyPr lIns="92075" tIns="46038" rIns="92075" bIns="46038" anchor="ctr"/>
          <a:lstStyle/>
          <a:p>
            <a:pPr algn="ctr" eaLnBrk="1" hangingPunct="1">
              <a:defRPr/>
            </a:pPr>
            <a:r>
              <a:rPr lang="fa-IR" sz="3200" b="1" dirty="0">
                <a:solidFill>
                  <a:srgbClr val="00E000"/>
                </a:solidFill>
                <a:effectLst>
                  <a:outerShdw blurRad="38100" dist="38100" dir="2700000" algn="tl">
                    <a:srgbClr val="000000"/>
                  </a:outerShdw>
                </a:effectLst>
                <a:latin typeface="Tahoma" pitchFamily="34" charset="0"/>
                <a:cs typeface="Tahoma" pitchFamily="34" charset="0"/>
              </a:rPr>
              <a:t>عوامل مرتبط با چاقی در کودکان ایرانی</a:t>
            </a:r>
            <a:endParaRPr lang="en-US" sz="3200" b="1" dirty="0">
              <a:solidFill>
                <a:srgbClr val="00E000"/>
              </a:solidFill>
              <a:effectLst>
                <a:outerShdw blurRad="38100" dist="38100" dir="2700000" algn="tl">
                  <a:srgbClr val="000000"/>
                </a:outerShdw>
              </a:effectLst>
              <a:latin typeface="Tahoma" pitchFamily="34" charset="0"/>
              <a:cs typeface="Tahoma" pitchFamily="34" charset="0"/>
            </a:endParaRPr>
          </a:p>
        </p:txBody>
      </p:sp>
      <p:sp>
        <p:nvSpPr>
          <p:cNvPr id="962563" name="Rectangle 3"/>
          <p:cNvSpPr>
            <a:spLocks noChangeArrowheads="1"/>
          </p:cNvSpPr>
          <p:nvPr/>
        </p:nvSpPr>
        <p:spPr bwMode="auto">
          <a:xfrm>
            <a:off x="250825" y="1196975"/>
            <a:ext cx="8435975" cy="5472113"/>
          </a:xfrm>
          <a:prstGeom prst="rect">
            <a:avLst/>
          </a:prstGeom>
          <a:solidFill>
            <a:schemeClr val="bg1"/>
          </a:solidFill>
          <a:ln w="9525">
            <a:noFill/>
            <a:miter lim="800000"/>
            <a:headEnd/>
            <a:tailEnd/>
          </a:ln>
          <a:effectLst/>
        </p:spPr>
        <p:txBody>
          <a:bodyPr lIns="92075" tIns="46038" rIns="92075" bIns="46038"/>
          <a:lstStyle/>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چاقی والدین و سابقه چاقی در خانواده</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خوردن غذاهای فوری و هله هوله</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نوشیدن نوشابه</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دریافت زیاد درشت مغذی ها</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سرعت بالای غذا خوردن</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خواب کم</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وزن تولد</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فصل تولد (سرد)</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تحصیلات والدین</a:t>
            </a:r>
          </a:p>
          <a:p>
            <a:pPr marL="609600" indent="-609600" algn="r" rtl="1" eaLnBrk="1" hangingPunct="1">
              <a:spcBef>
                <a:spcPct val="20000"/>
              </a:spcBef>
              <a:buClr>
                <a:schemeClr val="hlink"/>
              </a:buClr>
              <a:buSzPct val="90000"/>
              <a:buFont typeface="Wingdings" pitchFamily="2" charset="2"/>
              <a:buBlip>
                <a:blip r:embed="rId2"/>
              </a:buBlip>
              <a:defRPr/>
            </a:pPr>
            <a:r>
              <a:rPr lang="fa-IR" sz="2000" dirty="0">
                <a:effectLst>
                  <a:outerShdw blurRad="38100" dist="38100" dir="2700000" algn="tl">
                    <a:srgbClr val="000000"/>
                  </a:outerShdw>
                </a:effectLst>
                <a:latin typeface="Tahoma" pitchFamily="34" charset="0"/>
                <a:cs typeface="Tahoma" pitchFamily="34" charset="0"/>
              </a:rPr>
              <a:t>تماشای تلویزیون و کمی فعالیت بدنی</a:t>
            </a:r>
          </a:p>
          <a:p>
            <a:pPr marL="609600" indent="-609600" algn="r" rtl="1" eaLnBrk="1" hangingPunct="1">
              <a:spcBef>
                <a:spcPct val="20000"/>
              </a:spcBef>
              <a:buClr>
                <a:schemeClr val="hlink"/>
              </a:buClr>
              <a:buSzPct val="90000"/>
              <a:buFont typeface="Wingdings" pitchFamily="2" charset="2"/>
              <a:buBlip>
                <a:blip r:embed="rId2"/>
              </a:buBlip>
              <a:defRPr/>
            </a:pPr>
            <a:r>
              <a:rPr lang="ar-SA" sz="2000" dirty="0">
                <a:effectLst>
                  <a:outerShdw blurRad="38100" dist="38100" dir="2700000" algn="tl">
                    <a:srgbClr val="000000"/>
                  </a:outerShdw>
                </a:effectLst>
                <a:latin typeface="Tahoma" pitchFamily="34" charset="0"/>
                <a:cs typeface="Tahoma" pitchFamily="34" charset="0"/>
              </a:rPr>
              <a:t>در کشور های دیگر عوامل دیگری نظیر نژاد، سن مادر هنگام بارداری، نخوردن یا کم خوردن شیر مادر، شروع زود غذاهای کمکی و وضعیت اقتصادی </a:t>
            </a:r>
            <a:r>
              <a:rPr lang="fa-IR" sz="2000" dirty="0">
                <a:effectLst>
                  <a:outerShdw blurRad="38100" dist="38100" dir="2700000" algn="tl">
                    <a:srgbClr val="000000"/>
                  </a:outerShdw>
                </a:effectLst>
                <a:latin typeface="Tahoma" pitchFamily="34" charset="0"/>
                <a:cs typeface="Tahoma" pitchFamily="34" charset="0"/>
              </a:rPr>
              <a:t>هم </a:t>
            </a:r>
            <a:r>
              <a:rPr lang="ar-SA" sz="2000" dirty="0">
                <a:effectLst>
                  <a:outerShdw blurRad="38100" dist="38100" dir="2700000" algn="tl">
                    <a:srgbClr val="000000"/>
                  </a:outerShdw>
                </a:effectLst>
                <a:latin typeface="Tahoma" pitchFamily="34" charset="0"/>
                <a:cs typeface="Tahoma" pitchFamily="34" charset="0"/>
              </a:rPr>
              <a:t>با چاقی کودکان مرتبط بوده اند.</a:t>
            </a:r>
            <a:endParaRPr lang="en-US" sz="2000" dirty="0">
              <a:effectLst>
                <a:outerShdw blurRad="38100" dist="38100" dir="2700000" algn="tl">
                  <a:srgbClr val="000000"/>
                </a:outerShdw>
              </a:effectLst>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62562">
                                            <p:txEl>
                                              <p:charRg st="4294967295" end="4294967295"/>
                                            </p:txEl>
                                          </p:spTgt>
                                        </p:tgtEl>
                                        <p:attrNameLst>
                                          <p:attrName>style.visibility</p:attrName>
                                        </p:attrNameLst>
                                      </p:cBhvr>
                                      <p:to>
                                        <p:strVal val="visible"/>
                                      </p:to>
                                    </p:set>
                                    <p:anim calcmode="lin" valueType="num">
                                      <p:cBhvr>
                                        <p:cTn id="7" dur="1000" fill="hold"/>
                                        <p:tgtEl>
                                          <p:spTgt spid="962562">
                                            <p:txEl>
                                              <p:charRg st="4294967295" end="4294967295"/>
                                            </p:txEl>
                                          </p:spTgt>
                                        </p:tgtEl>
                                        <p:attrNameLst>
                                          <p:attrName>ppt_w</p:attrName>
                                        </p:attrNameLst>
                                      </p:cBhvr>
                                      <p:tavLst>
                                        <p:tav tm="0">
                                          <p:val>
                                            <p:strVal val="#ppt_w+.3"/>
                                          </p:val>
                                        </p:tav>
                                        <p:tav tm="100000">
                                          <p:val>
                                            <p:strVal val="#ppt_w"/>
                                          </p:val>
                                        </p:tav>
                                      </p:tavLst>
                                    </p:anim>
                                    <p:anim calcmode="lin" valueType="num">
                                      <p:cBhvr>
                                        <p:cTn id="8" dur="1000" fill="hold"/>
                                        <p:tgtEl>
                                          <p:spTgt spid="962562">
                                            <p:txEl>
                                              <p:charRg st="4294967295" end="4294967295"/>
                                            </p:txEl>
                                          </p:spTgt>
                                        </p:tgtEl>
                                        <p:attrNameLst>
                                          <p:attrName>ppt_h</p:attrName>
                                        </p:attrNameLst>
                                      </p:cBhvr>
                                      <p:tavLst>
                                        <p:tav tm="0">
                                          <p:val>
                                            <p:strVal val="#ppt_h"/>
                                          </p:val>
                                        </p:tav>
                                        <p:tav tm="100000">
                                          <p:val>
                                            <p:strVal val="#ppt_h"/>
                                          </p:val>
                                        </p:tav>
                                      </p:tavLst>
                                    </p:anim>
                                    <p:animEffect transition="in" filter="fade">
                                      <p:cBhvr>
                                        <p:cTn id="9" dur="1000"/>
                                        <p:tgtEl>
                                          <p:spTgt spid="962562">
                                            <p:txEl>
                                              <p:charRg st="4294967295" end="4294967295"/>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962563">
                                            <p:txEl>
                                              <p:pRg st="0" end="0"/>
                                            </p:txEl>
                                          </p:spTgt>
                                        </p:tgtEl>
                                        <p:attrNameLst>
                                          <p:attrName>style.visibility</p:attrName>
                                        </p:attrNameLst>
                                      </p:cBhvr>
                                      <p:to>
                                        <p:strVal val="visible"/>
                                      </p:to>
                                    </p:set>
                                    <p:anim calcmode="lin" valueType="num">
                                      <p:cBhvr>
                                        <p:cTn id="14" dur="1000" fill="hold"/>
                                        <p:tgtEl>
                                          <p:spTgt spid="96256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96256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6256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962563">
                                            <p:txEl>
                                              <p:pRg st="1" end="1"/>
                                            </p:txEl>
                                          </p:spTgt>
                                        </p:tgtEl>
                                        <p:attrNameLst>
                                          <p:attrName>style.visibility</p:attrName>
                                        </p:attrNameLst>
                                      </p:cBhvr>
                                      <p:to>
                                        <p:strVal val="visible"/>
                                      </p:to>
                                    </p:set>
                                    <p:anim calcmode="lin" valueType="num">
                                      <p:cBhvr>
                                        <p:cTn id="21" dur="1000" fill="hold"/>
                                        <p:tgtEl>
                                          <p:spTgt spid="96256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96256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96256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962563">
                                            <p:txEl>
                                              <p:pRg st="2" end="2"/>
                                            </p:txEl>
                                          </p:spTgt>
                                        </p:tgtEl>
                                        <p:attrNameLst>
                                          <p:attrName>style.visibility</p:attrName>
                                        </p:attrNameLst>
                                      </p:cBhvr>
                                      <p:to>
                                        <p:strVal val="visible"/>
                                      </p:to>
                                    </p:set>
                                    <p:anim calcmode="lin" valueType="num">
                                      <p:cBhvr>
                                        <p:cTn id="28" dur="1000" fill="hold"/>
                                        <p:tgtEl>
                                          <p:spTgt spid="96256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96256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96256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962563">
                                            <p:txEl>
                                              <p:pRg st="3" end="3"/>
                                            </p:txEl>
                                          </p:spTgt>
                                        </p:tgtEl>
                                        <p:attrNameLst>
                                          <p:attrName>style.visibility</p:attrName>
                                        </p:attrNameLst>
                                      </p:cBhvr>
                                      <p:to>
                                        <p:strVal val="visible"/>
                                      </p:to>
                                    </p:set>
                                    <p:anim calcmode="lin" valueType="num">
                                      <p:cBhvr>
                                        <p:cTn id="35" dur="1000" fill="hold"/>
                                        <p:tgtEl>
                                          <p:spTgt spid="96256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96256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96256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962563">
                                            <p:txEl>
                                              <p:pRg st="4" end="4"/>
                                            </p:txEl>
                                          </p:spTgt>
                                        </p:tgtEl>
                                        <p:attrNameLst>
                                          <p:attrName>style.visibility</p:attrName>
                                        </p:attrNameLst>
                                      </p:cBhvr>
                                      <p:to>
                                        <p:strVal val="visible"/>
                                      </p:to>
                                    </p:set>
                                    <p:anim calcmode="lin" valueType="num">
                                      <p:cBhvr>
                                        <p:cTn id="42" dur="1000" fill="hold"/>
                                        <p:tgtEl>
                                          <p:spTgt spid="962563">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96256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962563">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962563">
                                            <p:txEl>
                                              <p:pRg st="5" end="5"/>
                                            </p:txEl>
                                          </p:spTgt>
                                        </p:tgtEl>
                                        <p:attrNameLst>
                                          <p:attrName>style.visibility</p:attrName>
                                        </p:attrNameLst>
                                      </p:cBhvr>
                                      <p:to>
                                        <p:strVal val="visible"/>
                                      </p:to>
                                    </p:set>
                                    <p:anim calcmode="lin" valueType="num">
                                      <p:cBhvr>
                                        <p:cTn id="49" dur="1000" fill="hold"/>
                                        <p:tgtEl>
                                          <p:spTgt spid="962563">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962563">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962563">
                                            <p:txEl>
                                              <p:pRg st="5" end="5"/>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962563">
                                            <p:txEl>
                                              <p:pRg st="6" end="6"/>
                                            </p:txEl>
                                          </p:spTgt>
                                        </p:tgtEl>
                                        <p:attrNameLst>
                                          <p:attrName>style.visibility</p:attrName>
                                        </p:attrNameLst>
                                      </p:cBhvr>
                                      <p:to>
                                        <p:strVal val="visible"/>
                                      </p:to>
                                    </p:set>
                                    <p:anim calcmode="lin" valueType="num">
                                      <p:cBhvr>
                                        <p:cTn id="56" dur="1000" fill="hold"/>
                                        <p:tgtEl>
                                          <p:spTgt spid="962563">
                                            <p:txEl>
                                              <p:pRg st="6" end="6"/>
                                            </p:txEl>
                                          </p:spTgt>
                                        </p:tgtEl>
                                        <p:attrNameLst>
                                          <p:attrName>ppt_w</p:attrName>
                                        </p:attrNameLst>
                                      </p:cBhvr>
                                      <p:tavLst>
                                        <p:tav tm="0">
                                          <p:val>
                                            <p:strVal val="#ppt_w+.3"/>
                                          </p:val>
                                        </p:tav>
                                        <p:tav tm="100000">
                                          <p:val>
                                            <p:strVal val="#ppt_w"/>
                                          </p:val>
                                        </p:tav>
                                      </p:tavLst>
                                    </p:anim>
                                    <p:anim calcmode="lin" valueType="num">
                                      <p:cBhvr>
                                        <p:cTn id="57" dur="1000" fill="hold"/>
                                        <p:tgtEl>
                                          <p:spTgt spid="962563">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962563">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962563">
                                            <p:txEl>
                                              <p:pRg st="7" end="7"/>
                                            </p:txEl>
                                          </p:spTgt>
                                        </p:tgtEl>
                                        <p:attrNameLst>
                                          <p:attrName>style.visibility</p:attrName>
                                        </p:attrNameLst>
                                      </p:cBhvr>
                                      <p:to>
                                        <p:strVal val="visible"/>
                                      </p:to>
                                    </p:set>
                                    <p:anim calcmode="lin" valueType="num">
                                      <p:cBhvr>
                                        <p:cTn id="63" dur="1000" fill="hold"/>
                                        <p:tgtEl>
                                          <p:spTgt spid="962563">
                                            <p:txEl>
                                              <p:pRg st="7" end="7"/>
                                            </p:txEl>
                                          </p:spTgt>
                                        </p:tgtEl>
                                        <p:attrNameLst>
                                          <p:attrName>ppt_w</p:attrName>
                                        </p:attrNameLst>
                                      </p:cBhvr>
                                      <p:tavLst>
                                        <p:tav tm="0">
                                          <p:val>
                                            <p:strVal val="#ppt_w+.3"/>
                                          </p:val>
                                        </p:tav>
                                        <p:tav tm="100000">
                                          <p:val>
                                            <p:strVal val="#ppt_w"/>
                                          </p:val>
                                        </p:tav>
                                      </p:tavLst>
                                    </p:anim>
                                    <p:anim calcmode="lin" valueType="num">
                                      <p:cBhvr>
                                        <p:cTn id="64" dur="1000" fill="hold"/>
                                        <p:tgtEl>
                                          <p:spTgt spid="962563">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962563">
                                            <p:txEl>
                                              <p:pRg st="7" end="7"/>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0" presetClass="entr" presetSubtype="0" decel="100000" fill="hold" grpId="0" nodeType="clickEffect">
                                  <p:stCondLst>
                                    <p:cond delay="0"/>
                                  </p:stCondLst>
                                  <p:childTnLst>
                                    <p:set>
                                      <p:cBhvr>
                                        <p:cTn id="69" dur="1" fill="hold">
                                          <p:stCondLst>
                                            <p:cond delay="0"/>
                                          </p:stCondLst>
                                        </p:cTn>
                                        <p:tgtEl>
                                          <p:spTgt spid="962563">
                                            <p:txEl>
                                              <p:pRg st="8" end="8"/>
                                            </p:txEl>
                                          </p:spTgt>
                                        </p:tgtEl>
                                        <p:attrNameLst>
                                          <p:attrName>style.visibility</p:attrName>
                                        </p:attrNameLst>
                                      </p:cBhvr>
                                      <p:to>
                                        <p:strVal val="visible"/>
                                      </p:to>
                                    </p:set>
                                    <p:anim calcmode="lin" valueType="num">
                                      <p:cBhvr>
                                        <p:cTn id="70" dur="1000" fill="hold"/>
                                        <p:tgtEl>
                                          <p:spTgt spid="962563">
                                            <p:txEl>
                                              <p:pRg st="8" end="8"/>
                                            </p:txEl>
                                          </p:spTgt>
                                        </p:tgtEl>
                                        <p:attrNameLst>
                                          <p:attrName>ppt_w</p:attrName>
                                        </p:attrNameLst>
                                      </p:cBhvr>
                                      <p:tavLst>
                                        <p:tav tm="0">
                                          <p:val>
                                            <p:strVal val="#ppt_w+.3"/>
                                          </p:val>
                                        </p:tav>
                                        <p:tav tm="100000">
                                          <p:val>
                                            <p:strVal val="#ppt_w"/>
                                          </p:val>
                                        </p:tav>
                                      </p:tavLst>
                                    </p:anim>
                                    <p:anim calcmode="lin" valueType="num">
                                      <p:cBhvr>
                                        <p:cTn id="71" dur="1000" fill="hold"/>
                                        <p:tgtEl>
                                          <p:spTgt spid="962563">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962563">
                                            <p:txEl>
                                              <p:pRg st="8" end="8"/>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0" presetClass="entr" presetSubtype="0" decel="100000" fill="hold" grpId="0" nodeType="clickEffect">
                                  <p:stCondLst>
                                    <p:cond delay="0"/>
                                  </p:stCondLst>
                                  <p:childTnLst>
                                    <p:set>
                                      <p:cBhvr>
                                        <p:cTn id="76" dur="1" fill="hold">
                                          <p:stCondLst>
                                            <p:cond delay="0"/>
                                          </p:stCondLst>
                                        </p:cTn>
                                        <p:tgtEl>
                                          <p:spTgt spid="962563">
                                            <p:txEl>
                                              <p:pRg st="9" end="9"/>
                                            </p:txEl>
                                          </p:spTgt>
                                        </p:tgtEl>
                                        <p:attrNameLst>
                                          <p:attrName>style.visibility</p:attrName>
                                        </p:attrNameLst>
                                      </p:cBhvr>
                                      <p:to>
                                        <p:strVal val="visible"/>
                                      </p:to>
                                    </p:set>
                                    <p:anim calcmode="lin" valueType="num">
                                      <p:cBhvr>
                                        <p:cTn id="77" dur="1000" fill="hold"/>
                                        <p:tgtEl>
                                          <p:spTgt spid="962563">
                                            <p:txEl>
                                              <p:pRg st="9" end="9"/>
                                            </p:txEl>
                                          </p:spTgt>
                                        </p:tgtEl>
                                        <p:attrNameLst>
                                          <p:attrName>ppt_w</p:attrName>
                                        </p:attrNameLst>
                                      </p:cBhvr>
                                      <p:tavLst>
                                        <p:tav tm="0">
                                          <p:val>
                                            <p:strVal val="#ppt_w+.3"/>
                                          </p:val>
                                        </p:tav>
                                        <p:tav tm="100000">
                                          <p:val>
                                            <p:strVal val="#ppt_w"/>
                                          </p:val>
                                        </p:tav>
                                      </p:tavLst>
                                    </p:anim>
                                    <p:anim calcmode="lin" valueType="num">
                                      <p:cBhvr>
                                        <p:cTn id="78" dur="1000" fill="hold"/>
                                        <p:tgtEl>
                                          <p:spTgt spid="962563">
                                            <p:txEl>
                                              <p:pRg st="9" end="9"/>
                                            </p:txEl>
                                          </p:spTgt>
                                        </p:tgtEl>
                                        <p:attrNameLst>
                                          <p:attrName>ppt_h</p:attrName>
                                        </p:attrNameLst>
                                      </p:cBhvr>
                                      <p:tavLst>
                                        <p:tav tm="0">
                                          <p:val>
                                            <p:strVal val="#ppt_h"/>
                                          </p:val>
                                        </p:tav>
                                        <p:tav tm="100000">
                                          <p:val>
                                            <p:strVal val="#ppt_h"/>
                                          </p:val>
                                        </p:tav>
                                      </p:tavLst>
                                    </p:anim>
                                    <p:animEffect transition="in" filter="fade">
                                      <p:cBhvr>
                                        <p:cTn id="79" dur="1000"/>
                                        <p:tgtEl>
                                          <p:spTgt spid="962563">
                                            <p:txEl>
                                              <p:pRg st="9" end="9"/>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0" presetClass="entr" presetSubtype="0" decel="100000" fill="hold" grpId="0" nodeType="clickEffect">
                                  <p:stCondLst>
                                    <p:cond delay="0"/>
                                  </p:stCondLst>
                                  <p:childTnLst>
                                    <p:set>
                                      <p:cBhvr>
                                        <p:cTn id="83" dur="1" fill="hold">
                                          <p:stCondLst>
                                            <p:cond delay="0"/>
                                          </p:stCondLst>
                                        </p:cTn>
                                        <p:tgtEl>
                                          <p:spTgt spid="962563">
                                            <p:txEl>
                                              <p:pRg st="10" end="10"/>
                                            </p:txEl>
                                          </p:spTgt>
                                        </p:tgtEl>
                                        <p:attrNameLst>
                                          <p:attrName>style.visibility</p:attrName>
                                        </p:attrNameLst>
                                      </p:cBhvr>
                                      <p:to>
                                        <p:strVal val="visible"/>
                                      </p:to>
                                    </p:set>
                                    <p:anim calcmode="lin" valueType="num">
                                      <p:cBhvr>
                                        <p:cTn id="84" dur="1000" fill="hold"/>
                                        <p:tgtEl>
                                          <p:spTgt spid="962563">
                                            <p:txEl>
                                              <p:pRg st="10" end="10"/>
                                            </p:txEl>
                                          </p:spTgt>
                                        </p:tgtEl>
                                        <p:attrNameLst>
                                          <p:attrName>ppt_w</p:attrName>
                                        </p:attrNameLst>
                                      </p:cBhvr>
                                      <p:tavLst>
                                        <p:tav tm="0">
                                          <p:val>
                                            <p:strVal val="#ppt_w+.3"/>
                                          </p:val>
                                        </p:tav>
                                        <p:tav tm="100000">
                                          <p:val>
                                            <p:strVal val="#ppt_w"/>
                                          </p:val>
                                        </p:tav>
                                      </p:tavLst>
                                    </p:anim>
                                    <p:anim calcmode="lin" valueType="num">
                                      <p:cBhvr>
                                        <p:cTn id="85" dur="1000" fill="hold"/>
                                        <p:tgtEl>
                                          <p:spTgt spid="962563">
                                            <p:txEl>
                                              <p:pRg st="10" end="10"/>
                                            </p:txEl>
                                          </p:spTgt>
                                        </p:tgtEl>
                                        <p:attrNameLst>
                                          <p:attrName>ppt_h</p:attrName>
                                        </p:attrNameLst>
                                      </p:cBhvr>
                                      <p:tavLst>
                                        <p:tav tm="0">
                                          <p:val>
                                            <p:strVal val="#ppt_h"/>
                                          </p:val>
                                        </p:tav>
                                        <p:tav tm="100000">
                                          <p:val>
                                            <p:strVal val="#ppt_h"/>
                                          </p:val>
                                        </p:tav>
                                      </p:tavLst>
                                    </p:anim>
                                    <p:animEffect transition="in" filter="fade">
                                      <p:cBhvr>
                                        <p:cTn id="86" dur="1000"/>
                                        <p:tgtEl>
                                          <p:spTgt spid="96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62" grpId="0"/>
      <p:bldP spid="96256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8946" name="Rectangle 2"/>
          <p:cNvSpPr>
            <a:spLocks noGrp="1" noChangeArrowheads="1"/>
          </p:cNvSpPr>
          <p:nvPr>
            <p:ph type="title"/>
          </p:nvPr>
        </p:nvSpPr>
        <p:spPr/>
        <p:txBody>
          <a:bodyPr/>
          <a:lstStyle/>
          <a:p>
            <a:pPr rtl="1" eaLnBrk="1" hangingPunct="1">
              <a:defRPr/>
            </a:pPr>
            <a:r>
              <a:rPr lang="fa-IR" sz="4000" b="1" dirty="0" smtClean="0">
                <a:solidFill>
                  <a:srgbClr val="F2F206"/>
                </a:solidFill>
              </a:rPr>
              <a:t>روشهای کاهش وزن</a:t>
            </a:r>
            <a:endParaRPr lang="en-US" sz="4000" b="1" dirty="0" smtClean="0">
              <a:solidFill>
                <a:srgbClr val="F2F206"/>
              </a:solidFill>
            </a:endParaRPr>
          </a:p>
        </p:txBody>
      </p:sp>
      <p:sp>
        <p:nvSpPr>
          <p:cNvPr id="2898947" name="Rectangle 3"/>
          <p:cNvSpPr>
            <a:spLocks noGrp="1" noChangeArrowheads="1"/>
          </p:cNvSpPr>
          <p:nvPr>
            <p:ph type="body" idx="1"/>
          </p:nvPr>
        </p:nvSpPr>
        <p:spPr>
          <a:xfrm>
            <a:off x="457200" y="1600200"/>
            <a:ext cx="8229600" cy="4924425"/>
          </a:xfrm>
        </p:spPr>
        <p:txBody>
          <a:bodyPr/>
          <a:lstStyle/>
          <a:p>
            <a:pPr algn="r" rtl="1" eaLnBrk="1" hangingPunct="1">
              <a:lnSpc>
                <a:spcPct val="80000"/>
              </a:lnSpc>
              <a:defRPr/>
            </a:pPr>
            <a:r>
              <a:rPr lang="fa-IR" sz="2400" b="1" dirty="0" smtClean="0"/>
              <a:t>رژیم</a:t>
            </a:r>
          </a:p>
          <a:p>
            <a:pPr algn="r" rtl="1" eaLnBrk="1" hangingPunct="1">
              <a:lnSpc>
                <a:spcPct val="80000"/>
              </a:lnSpc>
              <a:defRPr/>
            </a:pPr>
            <a:endParaRPr lang="fa-IR" sz="1200" b="1" dirty="0" smtClean="0"/>
          </a:p>
          <a:p>
            <a:pPr algn="r" rtl="1" eaLnBrk="1" hangingPunct="1">
              <a:lnSpc>
                <a:spcPct val="80000"/>
              </a:lnSpc>
              <a:defRPr/>
            </a:pPr>
            <a:r>
              <a:rPr lang="fa-IR" sz="2400" b="1" dirty="0" smtClean="0"/>
              <a:t>ورزش</a:t>
            </a:r>
          </a:p>
          <a:p>
            <a:pPr algn="r" rtl="1" eaLnBrk="1" hangingPunct="1">
              <a:lnSpc>
                <a:spcPct val="80000"/>
              </a:lnSpc>
              <a:defRPr/>
            </a:pPr>
            <a:endParaRPr lang="fa-IR" sz="1200" b="1" dirty="0" smtClean="0"/>
          </a:p>
          <a:p>
            <a:pPr algn="r" rtl="1" eaLnBrk="1" hangingPunct="1">
              <a:lnSpc>
                <a:spcPct val="80000"/>
              </a:lnSpc>
              <a:defRPr/>
            </a:pPr>
            <a:r>
              <a:rPr lang="fa-IR" sz="2400" b="1" dirty="0" smtClean="0"/>
              <a:t>تغییرات رفتاری</a:t>
            </a:r>
          </a:p>
          <a:p>
            <a:pPr algn="r" rtl="1" eaLnBrk="1" hangingPunct="1">
              <a:lnSpc>
                <a:spcPct val="80000"/>
              </a:lnSpc>
              <a:defRPr/>
            </a:pPr>
            <a:endParaRPr lang="fa-IR" sz="1200" b="1" dirty="0" smtClean="0"/>
          </a:p>
          <a:p>
            <a:pPr algn="r" rtl="1" eaLnBrk="1" hangingPunct="1">
              <a:lnSpc>
                <a:spcPct val="80000"/>
              </a:lnSpc>
              <a:defRPr/>
            </a:pPr>
            <a:r>
              <a:rPr lang="fa-IR" sz="2400" b="1" dirty="0" smtClean="0"/>
              <a:t>دارو</a:t>
            </a:r>
          </a:p>
          <a:p>
            <a:pPr algn="r" rtl="1" eaLnBrk="1" hangingPunct="1">
              <a:lnSpc>
                <a:spcPct val="80000"/>
              </a:lnSpc>
              <a:defRPr/>
            </a:pPr>
            <a:endParaRPr lang="fa-IR" sz="1200" b="1" dirty="0" smtClean="0"/>
          </a:p>
          <a:p>
            <a:pPr algn="r" rtl="1" eaLnBrk="1" hangingPunct="1">
              <a:lnSpc>
                <a:spcPct val="80000"/>
              </a:lnSpc>
              <a:defRPr/>
            </a:pPr>
            <a:r>
              <a:rPr lang="fa-IR" sz="2400" b="1" dirty="0" smtClean="0"/>
              <a:t>جراحی (برای کودکان در موارد نادر توصیه می شود)</a:t>
            </a:r>
          </a:p>
          <a:p>
            <a:pPr algn="r" rtl="1" eaLnBrk="1" hangingPunct="1">
              <a:lnSpc>
                <a:spcPct val="80000"/>
              </a:lnSpc>
              <a:defRPr/>
            </a:pPr>
            <a:endParaRPr lang="fa-IR" sz="1200" b="1" dirty="0" smtClean="0"/>
          </a:p>
          <a:p>
            <a:pPr algn="r" rtl="1" eaLnBrk="1" hangingPunct="1">
              <a:lnSpc>
                <a:spcPct val="80000"/>
              </a:lnSpc>
              <a:defRPr/>
            </a:pPr>
            <a:r>
              <a:rPr lang="fa-IR" sz="2400" b="1" dirty="0" smtClean="0"/>
              <a:t>مجموعه ای از چند روش</a:t>
            </a:r>
            <a:endParaRPr lang="en-US" sz="2400" b="1" dirty="0" smtClean="0"/>
          </a:p>
          <a:p>
            <a:pPr algn="r" rtl="1" eaLnBrk="1" hangingPunct="1">
              <a:lnSpc>
                <a:spcPct val="80000"/>
              </a:lnSpc>
              <a:defRPr/>
            </a:pPr>
            <a:endParaRPr lang="fa-IR" sz="2400" b="1" dirty="0" smtClean="0"/>
          </a:p>
          <a:p>
            <a:pPr algn="r" rtl="1" eaLnBrk="1" hangingPunct="1">
              <a:lnSpc>
                <a:spcPct val="80000"/>
              </a:lnSpc>
              <a:defRPr/>
            </a:pPr>
            <a:r>
              <a:rPr lang="fa-IR" sz="2400" b="1" dirty="0" smtClean="0">
                <a:effectLst/>
              </a:rPr>
              <a:t>به کمک مجموعه ای از </a:t>
            </a:r>
            <a:r>
              <a:rPr lang="fa-IR" sz="2400" b="1" dirty="0" smtClean="0">
                <a:solidFill>
                  <a:srgbClr val="FA8214"/>
                </a:solidFill>
                <a:effectLst/>
              </a:rPr>
              <a:t>رژیم کم کالری / کم چربی، </a:t>
            </a:r>
            <a:r>
              <a:rPr lang="fa-IR" sz="2400" b="1" dirty="0" smtClean="0">
                <a:solidFill>
                  <a:srgbClr val="F2F206"/>
                </a:solidFill>
                <a:effectLst/>
              </a:rPr>
              <a:t>افزایش فعالیت فیزیکی، </a:t>
            </a:r>
            <a:r>
              <a:rPr lang="fa-IR" sz="2400" b="1" dirty="0" smtClean="0">
                <a:solidFill>
                  <a:srgbClr val="0FFF5F"/>
                </a:solidFill>
                <a:effectLst/>
              </a:rPr>
              <a:t>و تغییرات رفتاری</a:t>
            </a:r>
            <a:r>
              <a:rPr lang="fa-IR" sz="2400" b="1" dirty="0" smtClean="0">
                <a:effectLst/>
              </a:rPr>
              <a:t> می توان وزن را کم کرد.</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98946"/>
                                        </p:tgtEl>
                                        <p:attrNameLst>
                                          <p:attrName>style.visibility</p:attrName>
                                        </p:attrNameLst>
                                      </p:cBhvr>
                                      <p:to>
                                        <p:strVal val="visible"/>
                                      </p:to>
                                    </p:set>
                                    <p:animEffect transition="in" filter="fade">
                                      <p:cBhvr>
                                        <p:cTn id="7" dur="2000"/>
                                        <p:tgtEl>
                                          <p:spTgt spid="28989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8947">
                                            <p:txEl>
                                              <p:pRg st="0" end="0"/>
                                            </p:txEl>
                                          </p:spTgt>
                                        </p:tgtEl>
                                        <p:attrNameLst>
                                          <p:attrName>style.visibility</p:attrName>
                                        </p:attrNameLst>
                                      </p:cBhvr>
                                      <p:to>
                                        <p:strVal val="visible"/>
                                      </p:to>
                                    </p:set>
                                    <p:animEffect transition="in" filter="fade">
                                      <p:cBhvr>
                                        <p:cTn id="12" dur="500"/>
                                        <p:tgtEl>
                                          <p:spTgt spid="28989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98947">
                                            <p:txEl>
                                              <p:pRg st="2" end="2"/>
                                            </p:txEl>
                                          </p:spTgt>
                                        </p:tgtEl>
                                        <p:attrNameLst>
                                          <p:attrName>style.visibility</p:attrName>
                                        </p:attrNameLst>
                                      </p:cBhvr>
                                      <p:to>
                                        <p:strVal val="visible"/>
                                      </p:to>
                                    </p:set>
                                    <p:animEffect transition="in" filter="fade">
                                      <p:cBhvr>
                                        <p:cTn id="17" dur="500"/>
                                        <p:tgtEl>
                                          <p:spTgt spid="28989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98947">
                                            <p:txEl>
                                              <p:pRg st="4" end="4"/>
                                            </p:txEl>
                                          </p:spTgt>
                                        </p:tgtEl>
                                        <p:attrNameLst>
                                          <p:attrName>style.visibility</p:attrName>
                                        </p:attrNameLst>
                                      </p:cBhvr>
                                      <p:to>
                                        <p:strVal val="visible"/>
                                      </p:to>
                                    </p:set>
                                    <p:animEffect transition="in" filter="fade">
                                      <p:cBhvr>
                                        <p:cTn id="22" dur="500"/>
                                        <p:tgtEl>
                                          <p:spTgt spid="28989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98947">
                                            <p:txEl>
                                              <p:pRg st="6" end="6"/>
                                            </p:txEl>
                                          </p:spTgt>
                                        </p:tgtEl>
                                        <p:attrNameLst>
                                          <p:attrName>style.visibility</p:attrName>
                                        </p:attrNameLst>
                                      </p:cBhvr>
                                      <p:to>
                                        <p:strVal val="visible"/>
                                      </p:to>
                                    </p:set>
                                    <p:animEffect transition="in" filter="fade">
                                      <p:cBhvr>
                                        <p:cTn id="27" dur="500"/>
                                        <p:tgtEl>
                                          <p:spTgt spid="28989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98947">
                                            <p:txEl>
                                              <p:pRg st="8" end="8"/>
                                            </p:txEl>
                                          </p:spTgt>
                                        </p:tgtEl>
                                        <p:attrNameLst>
                                          <p:attrName>style.visibility</p:attrName>
                                        </p:attrNameLst>
                                      </p:cBhvr>
                                      <p:to>
                                        <p:strVal val="visible"/>
                                      </p:to>
                                    </p:set>
                                    <p:animEffect transition="in" filter="fade">
                                      <p:cBhvr>
                                        <p:cTn id="32" dur="500"/>
                                        <p:tgtEl>
                                          <p:spTgt spid="289894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98947">
                                            <p:txEl>
                                              <p:pRg st="10" end="10"/>
                                            </p:txEl>
                                          </p:spTgt>
                                        </p:tgtEl>
                                        <p:attrNameLst>
                                          <p:attrName>style.visibility</p:attrName>
                                        </p:attrNameLst>
                                      </p:cBhvr>
                                      <p:to>
                                        <p:strVal val="visible"/>
                                      </p:to>
                                    </p:set>
                                    <p:animEffect transition="in" filter="fade">
                                      <p:cBhvr>
                                        <p:cTn id="37" dur="500"/>
                                        <p:tgtEl>
                                          <p:spTgt spid="289894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98947">
                                            <p:txEl>
                                              <p:pRg st="12" end="12"/>
                                            </p:txEl>
                                          </p:spTgt>
                                        </p:tgtEl>
                                        <p:attrNameLst>
                                          <p:attrName>style.visibility</p:attrName>
                                        </p:attrNameLst>
                                      </p:cBhvr>
                                      <p:to>
                                        <p:strVal val="visible"/>
                                      </p:to>
                                    </p:set>
                                    <p:animEffect transition="in" filter="fade">
                                      <p:cBhvr>
                                        <p:cTn id="42" dur="500"/>
                                        <p:tgtEl>
                                          <p:spTgt spid="289894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946" grpId="0"/>
      <p:bldP spid="289894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8946" name="Rectangle 2"/>
          <p:cNvSpPr>
            <a:spLocks noGrp="1" noChangeArrowheads="1"/>
          </p:cNvSpPr>
          <p:nvPr>
            <p:ph type="title"/>
          </p:nvPr>
        </p:nvSpPr>
        <p:spPr>
          <a:xfrm>
            <a:off x="457200" y="277813"/>
            <a:ext cx="8229600" cy="846931"/>
          </a:xfrm>
        </p:spPr>
        <p:txBody>
          <a:bodyPr/>
          <a:lstStyle/>
          <a:p>
            <a:pPr rtl="1" eaLnBrk="1" hangingPunct="1">
              <a:defRPr/>
            </a:pPr>
            <a:r>
              <a:rPr lang="fa-IR" sz="4000" b="1" dirty="0">
                <a:solidFill>
                  <a:srgbClr val="F2F206"/>
                </a:solidFill>
              </a:rPr>
              <a:t>تغییر رفتار تغذیه ای</a:t>
            </a:r>
            <a:endParaRPr lang="en-US" sz="4000" b="1" dirty="0" smtClean="0">
              <a:solidFill>
                <a:srgbClr val="F2F206"/>
              </a:solidFill>
            </a:endParaRPr>
          </a:p>
        </p:txBody>
      </p:sp>
      <p:sp>
        <p:nvSpPr>
          <p:cNvPr id="2898947" name="Rectangle 3"/>
          <p:cNvSpPr>
            <a:spLocks noGrp="1" noChangeArrowheads="1"/>
          </p:cNvSpPr>
          <p:nvPr>
            <p:ph type="body" idx="1"/>
          </p:nvPr>
        </p:nvSpPr>
        <p:spPr>
          <a:xfrm>
            <a:off x="457200" y="1340768"/>
            <a:ext cx="8229600" cy="5256584"/>
          </a:xfrm>
        </p:spPr>
        <p:txBody>
          <a:bodyPr/>
          <a:lstStyle/>
          <a:p>
            <a:pPr lvl="1" algn="r" rtl="1">
              <a:buClr>
                <a:srgbClr val="CC0066"/>
              </a:buClr>
              <a:buFont typeface="Arial" panose="020B0604020202020204" pitchFamily="34" charset="0"/>
              <a:buChar char="•"/>
            </a:pPr>
            <a:r>
              <a:rPr lang="en-US" altLang="en-US" sz="2200" b="1" dirty="0" smtClean="0">
                <a:effectLst/>
              </a:rPr>
              <a:t>↓</a:t>
            </a:r>
            <a:r>
              <a:rPr lang="fa-IR" altLang="en-US" sz="2200" b="1" dirty="0" smtClean="0">
                <a:effectLst/>
              </a:rPr>
              <a:t>مصرف انرژی و چربی</a:t>
            </a:r>
          </a:p>
          <a:p>
            <a:pPr lvl="1" algn="r" rtl="1">
              <a:buClr>
                <a:srgbClr val="CC0066"/>
              </a:buClr>
              <a:buFont typeface="Arial" panose="020B0604020202020204" pitchFamily="34" charset="0"/>
              <a:buChar char="•"/>
            </a:pPr>
            <a:endParaRPr lang="fa-IR" altLang="en-US" sz="1200" b="1" dirty="0" smtClean="0">
              <a:effectLst/>
            </a:endParaRPr>
          </a:p>
          <a:p>
            <a:pPr lvl="1" algn="r" rtl="1">
              <a:buClr>
                <a:srgbClr val="CC0066"/>
              </a:buClr>
              <a:buFont typeface="Arial" panose="020B0604020202020204" pitchFamily="34" charset="0"/>
              <a:buChar char="•"/>
            </a:pPr>
            <a:r>
              <a:rPr lang="en-US" altLang="en-US" sz="2200" b="1" dirty="0" smtClean="0">
                <a:effectLst/>
              </a:rPr>
              <a:t>↓</a:t>
            </a:r>
            <a:r>
              <a:rPr lang="fa-IR" altLang="en-US" sz="2200" b="1" dirty="0" smtClean="0">
                <a:effectLst/>
              </a:rPr>
              <a:t>مصرف غذاهای آماده</a:t>
            </a:r>
          </a:p>
          <a:p>
            <a:pPr lvl="1" algn="r" rtl="1">
              <a:buClr>
                <a:srgbClr val="CC0066"/>
              </a:buClr>
              <a:buFont typeface="Arial" panose="020B0604020202020204" pitchFamily="34" charset="0"/>
              <a:buChar char="•"/>
            </a:pPr>
            <a:endParaRPr lang="fa-IR" altLang="en-US" sz="1200" b="1" dirty="0" smtClean="0">
              <a:effectLst/>
            </a:endParaRPr>
          </a:p>
          <a:p>
            <a:pPr lvl="1" algn="r" rtl="1">
              <a:buClr>
                <a:srgbClr val="CC0066"/>
              </a:buClr>
              <a:buFont typeface="Arial" panose="020B0604020202020204" pitchFamily="34" charset="0"/>
              <a:buChar char="•"/>
            </a:pPr>
            <a:r>
              <a:rPr lang="fa-IR" altLang="en-US" sz="2200" b="1" dirty="0" smtClean="0">
                <a:effectLst/>
              </a:rPr>
              <a:t>اجتناب از غذا خوردن همراه با تماشای تلویزیون یا مطالعه</a:t>
            </a:r>
          </a:p>
          <a:p>
            <a:pPr lvl="1" algn="r" rtl="1">
              <a:buClr>
                <a:srgbClr val="CC0066"/>
              </a:buClr>
              <a:buFont typeface="Arial" panose="020B0604020202020204" pitchFamily="34" charset="0"/>
              <a:buChar char="•"/>
            </a:pPr>
            <a:endParaRPr lang="fa-IR" altLang="en-US" sz="1200" b="1" dirty="0" smtClean="0">
              <a:effectLst/>
            </a:endParaRPr>
          </a:p>
          <a:p>
            <a:pPr lvl="1" algn="r" rtl="1">
              <a:buClr>
                <a:srgbClr val="CC0066"/>
              </a:buClr>
              <a:buFont typeface="Arial" panose="020B0604020202020204" pitchFamily="34" charset="0"/>
              <a:buChar char="•"/>
            </a:pPr>
            <a:r>
              <a:rPr lang="en-US" altLang="en-US" sz="2200" b="1" dirty="0" smtClean="0">
                <a:effectLst/>
              </a:rPr>
              <a:t>↑</a:t>
            </a:r>
            <a:r>
              <a:rPr lang="fa-IR" altLang="en-US" sz="2200" b="1" dirty="0" smtClean="0">
                <a:effectLst/>
              </a:rPr>
              <a:t>مصرف فیبر با </a:t>
            </a:r>
            <a:r>
              <a:rPr lang="en-US" altLang="en-US" sz="2200" b="1" dirty="0" smtClean="0">
                <a:effectLst/>
              </a:rPr>
              <a:t>↑</a:t>
            </a:r>
            <a:r>
              <a:rPr lang="fa-IR" altLang="en-US" sz="2200" b="1" dirty="0" smtClean="0">
                <a:effectLst/>
              </a:rPr>
              <a:t>مصرف میوه و سبزی</a:t>
            </a:r>
          </a:p>
          <a:p>
            <a:pPr lvl="1" algn="r" rtl="1">
              <a:buClr>
                <a:srgbClr val="CC0066"/>
              </a:buClr>
              <a:buFont typeface="Arial" panose="020B0604020202020204" pitchFamily="34" charset="0"/>
              <a:buChar char="•"/>
            </a:pPr>
            <a:endParaRPr lang="fa-IR" altLang="en-US" sz="1200" b="1" dirty="0" smtClean="0">
              <a:effectLst/>
            </a:endParaRPr>
          </a:p>
          <a:p>
            <a:pPr lvl="1" algn="r" rtl="1">
              <a:buClr>
                <a:srgbClr val="CC0066"/>
              </a:buClr>
              <a:buFont typeface="Arial" panose="020B0604020202020204" pitchFamily="34" charset="0"/>
              <a:buChar char="•"/>
            </a:pPr>
            <a:r>
              <a:rPr lang="fa-IR" altLang="en-US" sz="2200" b="1" dirty="0" smtClean="0">
                <a:effectLst/>
              </a:rPr>
              <a:t>مصرف لبنیات کم چرب</a:t>
            </a:r>
          </a:p>
          <a:p>
            <a:pPr lvl="1" algn="r" rtl="1">
              <a:buClr>
                <a:srgbClr val="CC0066"/>
              </a:buClr>
              <a:buFont typeface="Arial" panose="020B0604020202020204" pitchFamily="34" charset="0"/>
              <a:buChar char="•"/>
            </a:pPr>
            <a:endParaRPr lang="fa-IR" altLang="en-US" sz="1200" b="1" dirty="0" smtClean="0">
              <a:effectLst/>
            </a:endParaRPr>
          </a:p>
          <a:p>
            <a:pPr lvl="1" algn="r" rtl="1">
              <a:buClr>
                <a:srgbClr val="CC0066"/>
              </a:buClr>
              <a:buFont typeface="Arial" panose="020B0604020202020204" pitchFamily="34" charset="0"/>
              <a:buChar char="•"/>
            </a:pPr>
            <a:r>
              <a:rPr lang="fa-IR" altLang="en-US" sz="2200" b="1" dirty="0" smtClean="0">
                <a:effectLst/>
              </a:rPr>
              <a:t>فراهم کردن غذای مفیدتر در خانواده</a:t>
            </a:r>
          </a:p>
          <a:p>
            <a:pPr lvl="1" algn="r" rtl="1">
              <a:buClr>
                <a:srgbClr val="CC0066"/>
              </a:buClr>
              <a:buFont typeface="Arial" panose="020B0604020202020204" pitchFamily="34" charset="0"/>
              <a:buChar char="•"/>
            </a:pPr>
            <a:endParaRPr lang="fa-IR" altLang="en-US" sz="1200" b="1" dirty="0" smtClean="0">
              <a:effectLst/>
            </a:endParaRPr>
          </a:p>
          <a:p>
            <a:pPr lvl="1" algn="r" rtl="1">
              <a:buClr>
                <a:srgbClr val="CC0066"/>
              </a:buClr>
              <a:buFont typeface="Arial" panose="020B0604020202020204" pitchFamily="34" charset="0"/>
              <a:buChar char="•"/>
            </a:pPr>
            <a:r>
              <a:rPr lang="en-US" altLang="en-US" sz="2200" b="1" dirty="0" smtClean="0">
                <a:effectLst/>
              </a:rPr>
              <a:t>↓</a:t>
            </a:r>
            <a:r>
              <a:rPr lang="fa-IR" altLang="en-US" sz="2200" b="1" dirty="0" smtClean="0">
                <a:effectLst/>
              </a:rPr>
              <a:t>تماشای تلویزیون/ کار با موبایل و رایانه</a:t>
            </a:r>
          </a:p>
          <a:p>
            <a:pPr lvl="1" algn="r" rtl="1">
              <a:buClr>
                <a:srgbClr val="CC0066"/>
              </a:buClr>
              <a:buFont typeface="Arial" panose="020B0604020202020204" pitchFamily="34" charset="0"/>
              <a:buChar char="•"/>
            </a:pPr>
            <a:endParaRPr lang="fa-IR" altLang="en-US" sz="1200" b="1" dirty="0" smtClean="0">
              <a:effectLst/>
            </a:endParaRPr>
          </a:p>
          <a:p>
            <a:pPr lvl="1" algn="r" rtl="1">
              <a:buClr>
                <a:srgbClr val="CC0066"/>
              </a:buClr>
              <a:buFont typeface="Arial" panose="020B0604020202020204" pitchFamily="34" charset="0"/>
              <a:buChar char="•"/>
            </a:pPr>
            <a:r>
              <a:rPr lang="fa-IR" altLang="en-US" sz="2200" b="1" dirty="0" smtClean="0">
                <a:effectLst/>
              </a:rPr>
              <a:t>آرام غذاخوردن و  </a:t>
            </a:r>
            <a:r>
              <a:rPr lang="en-US" altLang="en-US" sz="2200" b="1" dirty="0" smtClean="0">
                <a:effectLst/>
              </a:rPr>
              <a:t>↓</a:t>
            </a:r>
            <a:r>
              <a:rPr lang="fa-IR" altLang="en-US" sz="2200" b="1" dirty="0" smtClean="0">
                <a:effectLst/>
              </a:rPr>
              <a:t>مواجهه با غذا</a:t>
            </a:r>
            <a:endParaRPr lang="en-US" altLang="en-US" sz="2200" b="1" dirty="0" smtClean="0">
              <a:effectLst/>
            </a:endParaRPr>
          </a:p>
        </p:txBody>
      </p:sp>
    </p:spTree>
    <p:extLst>
      <p:ext uri="{BB962C8B-B14F-4D97-AF65-F5344CB8AC3E}">
        <p14:creationId xmlns:p14="http://schemas.microsoft.com/office/powerpoint/2010/main" val="30047717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98946"/>
                                        </p:tgtEl>
                                        <p:attrNameLst>
                                          <p:attrName>style.visibility</p:attrName>
                                        </p:attrNameLst>
                                      </p:cBhvr>
                                      <p:to>
                                        <p:strVal val="visible"/>
                                      </p:to>
                                    </p:set>
                                    <p:animEffect transition="in" filter="fade">
                                      <p:cBhvr>
                                        <p:cTn id="7" dur="2000"/>
                                        <p:tgtEl>
                                          <p:spTgt spid="28989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8947">
                                            <p:txEl>
                                              <p:pRg st="0" end="0"/>
                                            </p:txEl>
                                          </p:spTgt>
                                        </p:tgtEl>
                                        <p:attrNameLst>
                                          <p:attrName>style.visibility</p:attrName>
                                        </p:attrNameLst>
                                      </p:cBhvr>
                                      <p:to>
                                        <p:strVal val="visible"/>
                                      </p:to>
                                    </p:set>
                                    <p:animEffect transition="in" filter="fade">
                                      <p:cBhvr>
                                        <p:cTn id="12" dur="500"/>
                                        <p:tgtEl>
                                          <p:spTgt spid="28989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98947">
                                            <p:txEl>
                                              <p:pRg st="2" end="2"/>
                                            </p:txEl>
                                          </p:spTgt>
                                        </p:tgtEl>
                                        <p:attrNameLst>
                                          <p:attrName>style.visibility</p:attrName>
                                        </p:attrNameLst>
                                      </p:cBhvr>
                                      <p:to>
                                        <p:strVal val="visible"/>
                                      </p:to>
                                    </p:set>
                                    <p:animEffect transition="in" filter="fade">
                                      <p:cBhvr>
                                        <p:cTn id="17" dur="500"/>
                                        <p:tgtEl>
                                          <p:spTgt spid="28989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98947">
                                            <p:txEl>
                                              <p:pRg st="4" end="4"/>
                                            </p:txEl>
                                          </p:spTgt>
                                        </p:tgtEl>
                                        <p:attrNameLst>
                                          <p:attrName>style.visibility</p:attrName>
                                        </p:attrNameLst>
                                      </p:cBhvr>
                                      <p:to>
                                        <p:strVal val="visible"/>
                                      </p:to>
                                    </p:set>
                                    <p:animEffect transition="in" filter="fade">
                                      <p:cBhvr>
                                        <p:cTn id="22" dur="500"/>
                                        <p:tgtEl>
                                          <p:spTgt spid="28989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98947">
                                            <p:txEl>
                                              <p:pRg st="6" end="6"/>
                                            </p:txEl>
                                          </p:spTgt>
                                        </p:tgtEl>
                                        <p:attrNameLst>
                                          <p:attrName>style.visibility</p:attrName>
                                        </p:attrNameLst>
                                      </p:cBhvr>
                                      <p:to>
                                        <p:strVal val="visible"/>
                                      </p:to>
                                    </p:set>
                                    <p:animEffect transition="in" filter="fade">
                                      <p:cBhvr>
                                        <p:cTn id="27" dur="500"/>
                                        <p:tgtEl>
                                          <p:spTgt spid="28989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98947">
                                            <p:txEl>
                                              <p:pRg st="8" end="8"/>
                                            </p:txEl>
                                          </p:spTgt>
                                        </p:tgtEl>
                                        <p:attrNameLst>
                                          <p:attrName>style.visibility</p:attrName>
                                        </p:attrNameLst>
                                      </p:cBhvr>
                                      <p:to>
                                        <p:strVal val="visible"/>
                                      </p:to>
                                    </p:set>
                                    <p:animEffect transition="in" filter="fade">
                                      <p:cBhvr>
                                        <p:cTn id="32" dur="500"/>
                                        <p:tgtEl>
                                          <p:spTgt spid="289894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98947">
                                            <p:txEl>
                                              <p:pRg st="10" end="10"/>
                                            </p:txEl>
                                          </p:spTgt>
                                        </p:tgtEl>
                                        <p:attrNameLst>
                                          <p:attrName>style.visibility</p:attrName>
                                        </p:attrNameLst>
                                      </p:cBhvr>
                                      <p:to>
                                        <p:strVal val="visible"/>
                                      </p:to>
                                    </p:set>
                                    <p:animEffect transition="in" filter="fade">
                                      <p:cBhvr>
                                        <p:cTn id="37" dur="500"/>
                                        <p:tgtEl>
                                          <p:spTgt spid="289894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98947">
                                            <p:txEl>
                                              <p:pRg st="12" end="12"/>
                                            </p:txEl>
                                          </p:spTgt>
                                        </p:tgtEl>
                                        <p:attrNameLst>
                                          <p:attrName>style.visibility</p:attrName>
                                        </p:attrNameLst>
                                      </p:cBhvr>
                                      <p:to>
                                        <p:strVal val="visible"/>
                                      </p:to>
                                    </p:set>
                                    <p:animEffect transition="in" filter="fade">
                                      <p:cBhvr>
                                        <p:cTn id="42" dur="500"/>
                                        <p:tgtEl>
                                          <p:spTgt spid="2898947">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98947">
                                            <p:txEl>
                                              <p:pRg st="14" end="14"/>
                                            </p:txEl>
                                          </p:spTgt>
                                        </p:tgtEl>
                                        <p:attrNameLst>
                                          <p:attrName>style.visibility</p:attrName>
                                        </p:attrNameLst>
                                      </p:cBhvr>
                                      <p:to>
                                        <p:strVal val="visible"/>
                                      </p:to>
                                    </p:set>
                                    <p:animEffect transition="in" filter="fade">
                                      <p:cBhvr>
                                        <p:cTn id="47" dur="500"/>
                                        <p:tgtEl>
                                          <p:spTgt spid="289894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946" grpId="0"/>
      <p:bldP spid="289894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7202" name="Rectangle 2"/>
          <p:cNvSpPr>
            <a:spLocks noGrp="1" noChangeArrowheads="1"/>
          </p:cNvSpPr>
          <p:nvPr>
            <p:ph type="body" idx="1"/>
          </p:nvPr>
        </p:nvSpPr>
        <p:spPr>
          <a:xfrm>
            <a:off x="250825" y="765175"/>
            <a:ext cx="8435975" cy="5360988"/>
          </a:xfrm>
        </p:spPr>
        <p:txBody>
          <a:bodyPr/>
          <a:lstStyle/>
          <a:p>
            <a:pPr algn="r" rtl="1" eaLnBrk="1" hangingPunct="1">
              <a:lnSpc>
                <a:spcPct val="90000"/>
              </a:lnSpc>
              <a:buFont typeface="Wingdings" panose="05000000000000000000" pitchFamily="2" charset="2"/>
              <a:buNone/>
              <a:defRPr/>
            </a:pPr>
            <a:r>
              <a:rPr lang="ar-SA" sz="2800" b="1" dirty="0" smtClean="0">
                <a:solidFill>
                  <a:srgbClr val="0FFF5F"/>
                </a:solidFill>
              </a:rPr>
              <a:t>چاقی در سه مرحله كنترل می شود</a:t>
            </a:r>
            <a:r>
              <a:rPr lang="fa-IR" sz="2800" b="1" dirty="0" smtClean="0">
                <a:solidFill>
                  <a:srgbClr val="0FFF5F"/>
                </a:solidFill>
              </a:rPr>
              <a:t>:</a:t>
            </a:r>
            <a:r>
              <a:rPr lang="ar-SA" sz="2800" b="1" dirty="0" smtClean="0"/>
              <a:t> </a:t>
            </a:r>
            <a:endParaRPr lang="fa-IR" sz="2800" b="1" dirty="0" smtClean="0"/>
          </a:p>
          <a:p>
            <a:pPr rtl="1" eaLnBrk="1" hangingPunct="1">
              <a:lnSpc>
                <a:spcPct val="90000"/>
              </a:lnSpc>
              <a:buFont typeface="Wingdings" panose="05000000000000000000" pitchFamily="2" charset="2"/>
              <a:buNone/>
              <a:defRPr/>
            </a:pPr>
            <a:endParaRPr lang="fa-IR" sz="2800" b="1" dirty="0" smtClean="0"/>
          </a:p>
          <a:p>
            <a:pPr algn="r" rtl="1" eaLnBrk="1" hangingPunct="1">
              <a:lnSpc>
                <a:spcPct val="90000"/>
              </a:lnSpc>
              <a:buFont typeface="Wingdings" panose="05000000000000000000" pitchFamily="2" charset="2"/>
              <a:buNone/>
              <a:defRPr/>
            </a:pPr>
            <a:r>
              <a:rPr lang="fa-IR" sz="2400" b="1" dirty="0" smtClean="0"/>
              <a:t>- در اولین مرحله، فرد چاق در مورد کارهایی که لازمست انجام شود و تصور می کند برایش قابل انجام است با مشورت  متخصص تغذیه تصمیم گیری می کند.</a:t>
            </a:r>
          </a:p>
          <a:p>
            <a:pPr rtl="1" eaLnBrk="1" hangingPunct="1">
              <a:lnSpc>
                <a:spcPct val="90000"/>
              </a:lnSpc>
              <a:buFont typeface="Wingdings" panose="05000000000000000000" pitchFamily="2" charset="2"/>
              <a:buNone/>
              <a:defRPr/>
            </a:pPr>
            <a:endParaRPr lang="fa-IR" sz="2400" b="1" dirty="0" smtClean="0"/>
          </a:p>
          <a:p>
            <a:pPr algn="r" rtl="1" eaLnBrk="1" hangingPunct="1">
              <a:lnSpc>
                <a:spcPct val="90000"/>
              </a:lnSpc>
              <a:buFont typeface="Wingdings" panose="05000000000000000000" pitchFamily="2" charset="2"/>
              <a:buNone/>
              <a:defRPr/>
            </a:pPr>
            <a:r>
              <a:rPr lang="fa-IR" sz="2400" b="1" dirty="0" smtClean="0"/>
              <a:t>- د</a:t>
            </a:r>
            <a:r>
              <a:rPr lang="ar-SA" sz="2400" b="1" dirty="0" smtClean="0"/>
              <a:t>ر دومین مرحله كه تا حدودی دشوار است، فرد باید عادات غذایی و فعالیت بدنی خود را به منظور کاهش وزن تغییر دهد.</a:t>
            </a:r>
            <a:endParaRPr lang="fa-IR" sz="2400" b="1" dirty="0" smtClean="0"/>
          </a:p>
          <a:p>
            <a:pPr rtl="1" eaLnBrk="1" hangingPunct="1">
              <a:lnSpc>
                <a:spcPct val="90000"/>
              </a:lnSpc>
              <a:buFont typeface="Wingdings" panose="05000000000000000000" pitchFamily="2" charset="2"/>
              <a:buNone/>
              <a:defRPr/>
            </a:pPr>
            <a:endParaRPr lang="fa-IR" sz="2400" b="1" dirty="0" smtClean="0"/>
          </a:p>
          <a:p>
            <a:pPr algn="r" rtl="1" eaLnBrk="1" hangingPunct="1">
              <a:lnSpc>
                <a:spcPct val="90000"/>
              </a:lnSpc>
              <a:buFontTx/>
              <a:buChar char="-"/>
              <a:defRPr/>
            </a:pPr>
            <a:r>
              <a:rPr lang="ar-SA" sz="2400" b="1" dirty="0" smtClean="0"/>
              <a:t>در مرحله سوم كه مرحله ای طولانی تر و گاه دشوارتر است،</a:t>
            </a:r>
            <a:r>
              <a:rPr lang="fa-IR" sz="2400" b="1" dirty="0" smtClean="0"/>
              <a:t> </a:t>
            </a:r>
            <a:r>
              <a:rPr lang="ar-SA" sz="2400" b="1" dirty="0" smtClean="0"/>
              <a:t>فرد بایستی وزن كاهش یافته خود را حفظ نماید.</a:t>
            </a:r>
            <a:r>
              <a:rPr lang="en-US" sz="2400" dirty="0" smtClean="0"/>
              <a:t> </a:t>
            </a:r>
            <a:endParaRPr lang="fa-IR" sz="2400" dirty="0" smtClean="0"/>
          </a:p>
          <a:p>
            <a:pPr algn="r" rtl="1" eaLnBrk="1" hangingPunct="1">
              <a:lnSpc>
                <a:spcPct val="90000"/>
              </a:lnSpc>
              <a:buFontTx/>
              <a:buChar char="-"/>
              <a:defRPr/>
            </a:pPr>
            <a:r>
              <a:rPr lang="fa-IR" sz="2000" b="1" dirty="0" smtClean="0">
                <a:solidFill>
                  <a:srgbClr val="FFFF00"/>
                </a:solidFill>
              </a:rPr>
              <a:t>متاسفانه در برخی موارد، فرد مجددا دچار اضافه وزن می شود.</a:t>
            </a:r>
            <a:endParaRPr lang="en-US" sz="2000" b="1" dirty="0" smtClean="0">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7202">
                                            <p:txEl>
                                              <p:pRg st="0" end="0"/>
                                            </p:txEl>
                                          </p:spTgt>
                                        </p:tgtEl>
                                        <p:attrNameLst>
                                          <p:attrName>style.visibility</p:attrName>
                                        </p:attrNameLst>
                                      </p:cBhvr>
                                      <p:to>
                                        <p:strVal val="visible"/>
                                      </p:to>
                                    </p:set>
                                    <p:animEffect transition="in" filter="fade">
                                      <p:cBhvr>
                                        <p:cTn id="7" dur="500"/>
                                        <p:tgtEl>
                                          <p:spTgt spid="947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7202">
                                            <p:txEl>
                                              <p:pRg st="2" end="2"/>
                                            </p:txEl>
                                          </p:spTgt>
                                        </p:tgtEl>
                                        <p:attrNameLst>
                                          <p:attrName>style.visibility</p:attrName>
                                        </p:attrNameLst>
                                      </p:cBhvr>
                                      <p:to>
                                        <p:strVal val="visible"/>
                                      </p:to>
                                    </p:set>
                                    <p:animEffect transition="in" filter="fade">
                                      <p:cBhvr>
                                        <p:cTn id="12" dur="500"/>
                                        <p:tgtEl>
                                          <p:spTgt spid="94720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7202">
                                            <p:txEl>
                                              <p:pRg st="4" end="4"/>
                                            </p:txEl>
                                          </p:spTgt>
                                        </p:tgtEl>
                                        <p:attrNameLst>
                                          <p:attrName>style.visibility</p:attrName>
                                        </p:attrNameLst>
                                      </p:cBhvr>
                                      <p:to>
                                        <p:strVal val="visible"/>
                                      </p:to>
                                    </p:set>
                                    <p:animEffect transition="in" filter="fade">
                                      <p:cBhvr>
                                        <p:cTn id="17" dur="500"/>
                                        <p:tgtEl>
                                          <p:spTgt spid="94720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47202">
                                            <p:txEl>
                                              <p:pRg st="6" end="6"/>
                                            </p:txEl>
                                          </p:spTgt>
                                        </p:tgtEl>
                                        <p:attrNameLst>
                                          <p:attrName>style.visibility</p:attrName>
                                        </p:attrNameLst>
                                      </p:cBhvr>
                                      <p:to>
                                        <p:strVal val="visible"/>
                                      </p:to>
                                    </p:set>
                                    <p:animEffect transition="in" filter="fade">
                                      <p:cBhvr>
                                        <p:cTn id="22" dur="500"/>
                                        <p:tgtEl>
                                          <p:spTgt spid="94720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47202">
                                            <p:txEl>
                                              <p:pRg st="7" end="7"/>
                                            </p:txEl>
                                          </p:spTgt>
                                        </p:tgtEl>
                                        <p:attrNameLst>
                                          <p:attrName>style.visibility</p:attrName>
                                        </p:attrNameLst>
                                      </p:cBhvr>
                                      <p:to>
                                        <p:strVal val="visible"/>
                                      </p:to>
                                    </p:set>
                                    <p:animEffect transition="in" filter="fade">
                                      <p:cBhvr>
                                        <p:cTn id="27" dur="500"/>
                                        <p:tgtEl>
                                          <p:spTgt spid="94720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7202"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6594" name="Rectangle 2"/>
          <p:cNvSpPr>
            <a:spLocks noGrp="1" noChangeArrowheads="1"/>
          </p:cNvSpPr>
          <p:nvPr>
            <p:ph type="body" idx="1"/>
          </p:nvPr>
        </p:nvSpPr>
        <p:spPr>
          <a:xfrm>
            <a:off x="457200" y="533400"/>
            <a:ext cx="8229600" cy="6135688"/>
          </a:xfrm>
        </p:spPr>
        <p:txBody>
          <a:bodyPr/>
          <a:lstStyle/>
          <a:p>
            <a:pPr marL="533400" indent="-533400" algn="r" rtl="1" eaLnBrk="1" hangingPunct="1">
              <a:lnSpc>
                <a:spcPct val="90000"/>
              </a:lnSpc>
              <a:buFont typeface="Wingdings" panose="05000000000000000000" pitchFamily="2" charset="2"/>
              <a:buNone/>
              <a:defRPr/>
            </a:pPr>
            <a:r>
              <a:rPr lang="ar-SA" sz="3600" b="1" dirty="0" smtClean="0">
                <a:solidFill>
                  <a:srgbClr val="F2F206"/>
                </a:solidFill>
              </a:rPr>
              <a:t>پیشنهادهای موثر در تغییر غذایی</a:t>
            </a:r>
            <a:endParaRPr lang="fa-IR" sz="3600" b="1" dirty="0" smtClean="0"/>
          </a:p>
          <a:p>
            <a:pPr marL="533400" indent="-533400" algn="r" rtl="1" eaLnBrk="1" hangingPunct="1">
              <a:lnSpc>
                <a:spcPct val="90000"/>
              </a:lnSpc>
              <a:buFont typeface="Wingdings" panose="05000000000000000000" pitchFamily="2" charset="2"/>
              <a:buNone/>
              <a:defRPr/>
            </a:pPr>
            <a:endParaRPr lang="fa-IR" sz="3600" b="1" dirty="0" smtClean="0"/>
          </a:p>
          <a:p>
            <a:pPr marL="533400" indent="-533400" algn="r" rtl="1" eaLnBrk="1" hangingPunct="1">
              <a:lnSpc>
                <a:spcPct val="90000"/>
              </a:lnSpc>
              <a:buFontTx/>
              <a:buAutoNum type="arabicParenBoth"/>
              <a:defRPr/>
            </a:pPr>
            <a:r>
              <a:rPr lang="ar-SA" sz="2800" b="1" dirty="0" smtClean="0"/>
              <a:t>همیشه غذا در یك اطاق و در یك مكان مشخص آن اطاق مصرف </a:t>
            </a:r>
            <a:r>
              <a:rPr lang="fa-IR" sz="2800" b="1" dirty="0" smtClean="0"/>
              <a:t>شو</a:t>
            </a:r>
            <a:r>
              <a:rPr lang="ar-SA" sz="2800" b="1" dirty="0" smtClean="0"/>
              <a:t>د. </a:t>
            </a:r>
            <a:r>
              <a:rPr lang="fa-IR" sz="2800" b="1" dirty="0" smtClean="0"/>
              <a:t>صحبت کردن مانعی ندارد و </a:t>
            </a:r>
            <a:r>
              <a:rPr lang="ar-SA" sz="2800" b="1" dirty="0" smtClean="0"/>
              <a:t>غذا خوردن </a:t>
            </a:r>
            <a:r>
              <a:rPr lang="fa-IR" sz="2800" b="1" dirty="0" smtClean="0"/>
              <a:t>باید</a:t>
            </a:r>
            <a:r>
              <a:rPr lang="ar-SA" sz="2800" b="1" dirty="0" smtClean="0"/>
              <a:t> تبدیل به فعالیت صرف </a:t>
            </a:r>
            <a:r>
              <a:rPr lang="fa-IR" sz="2800" b="1" dirty="0" smtClean="0"/>
              <a:t>گرد</a:t>
            </a:r>
            <a:r>
              <a:rPr lang="ar-SA" sz="2800" b="1" dirty="0" smtClean="0"/>
              <a:t>د. </a:t>
            </a:r>
            <a:endParaRPr lang="fa-IR" sz="2800" b="1" dirty="0" smtClean="0"/>
          </a:p>
          <a:p>
            <a:pPr marL="533400" indent="-533400" algn="r" rtl="1" eaLnBrk="1" hangingPunct="1">
              <a:lnSpc>
                <a:spcPct val="90000"/>
              </a:lnSpc>
              <a:buFontTx/>
              <a:buAutoNum type="arabicParenBoth"/>
              <a:defRPr/>
            </a:pPr>
            <a:endParaRPr lang="fa-IR" sz="1400" b="1" dirty="0" smtClean="0"/>
          </a:p>
          <a:p>
            <a:pPr marL="533400" indent="-533400" algn="r" rtl="1" eaLnBrk="1" hangingPunct="1">
              <a:lnSpc>
                <a:spcPct val="90000"/>
              </a:lnSpc>
              <a:buFontTx/>
              <a:buAutoNum type="arabicParenBoth"/>
              <a:defRPr/>
            </a:pPr>
            <a:r>
              <a:rPr lang="ar-SA" sz="2800" b="1" dirty="0" smtClean="0"/>
              <a:t>بدون جهت غذا خورد</a:t>
            </a:r>
            <a:r>
              <a:rPr lang="fa-IR" sz="2800" b="1" dirty="0" smtClean="0"/>
              <a:t>ه نشود</a:t>
            </a:r>
            <a:r>
              <a:rPr lang="ar-SA" sz="2800" b="1" dirty="0" smtClean="0"/>
              <a:t> مثلا وقتی </a:t>
            </a:r>
            <a:r>
              <a:rPr lang="fa-IR" sz="2800" b="1" dirty="0" smtClean="0"/>
              <a:t>دیگران غذا می خورند، </a:t>
            </a:r>
            <a:r>
              <a:rPr lang="ar-SA" sz="2800" b="1" dirty="0" smtClean="0"/>
              <a:t>ب</a:t>
            </a:r>
            <a:r>
              <a:rPr lang="fa-IR" sz="2800" b="1" dirty="0" smtClean="0"/>
              <a:t>خاطر همراهی با آنها نباید غذا خورده شود.</a:t>
            </a:r>
          </a:p>
          <a:p>
            <a:pPr marL="533400" indent="-533400" algn="r" rtl="1" eaLnBrk="1" hangingPunct="1">
              <a:lnSpc>
                <a:spcPct val="90000"/>
              </a:lnSpc>
              <a:buFontTx/>
              <a:buAutoNum type="arabicParenBoth"/>
              <a:defRPr/>
            </a:pPr>
            <a:endParaRPr lang="fa-IR" sz="1400" b="1" dirty="0" smtClean="0"/>
          </a:p>
          <a:p>
            <a:pPr marL="533400" indent="-533400" algn="r" rtl="1" eaLnBrk="1" hangingPunct="1">
              <a:lnSpc>
                <a:spcPct val="90000"/>
              </a:lnSpc>
              <a:buFontTx/>
              <a:buAutoNum type="arabicParenBoth"/>
              <a:defRPr/>
            </a:pPr>
            <a:r>
              <a:rPr lang="ar-SA" sz="2800" b="1" dirty="0" smtClean="0"/>
              <a:t>همیشه انواعی از غذاهای كم كالری مانند سبزی های تازه در دسترس باشد تا به عنوان میان وعده استفاده </a:t>
            </a:r>
            <a:r>
              <a:rPr lang="fa-IR" sz="2800" b="1" dirty="0" smtClean="0"/>
              <a:t>شو</a:t>
            </a:r>
            <a:r>
              <a:rPr lang="ar-SA" sz="2800" b="1" dirty="0" smtClean="0"/>
              <a:t>د. </a:t>
            </a:r>
            <a:endParaRPr lang="en-US" sz="28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86594">
                                            <p:txEl>
                                              <p:pRg st="0" end="0"/>
                                            </p:txEl>
                                          </p:spTgt>
                                        </p:tgtEl>
                                        <p:attrNameLst>
                                          <p:attrName>style.visibility</p:attrName>
                                        </p:attrNameLst>
                                      </p:cBhvr>
                                      <p:to>
                                        <p:strVal val="visible"/>
                                      </p:to>
                                    </p:set>
                                    <p:animEffect transition="in" filter="fade">
                                      <p:cBhvr>
                                        <p:cTn id="7" dur="2000"/>
                                        <p:tgtEl>
                                          <p:spTgt spid="22865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86594">
                                            <p:txEl>
                                              <p:pRg st="2" end="2"/>
                                            </p:txEl>
                                          </p:spTgt>
                                        </p:tgtEl>
                                        <p:attrNameLst>
                                          <p:attrName>style.visibility</p:attrName>
                                        </p:attrNameLst>
                                      </p:cBhvr>
                                      <p:to>
                                        <p:strVal val="visible"/>
                                      </p:to>
                                    </p:set>
                                    <p:animEffect transition="in" filter="fade">
                                      <p:cBhvr>
                                        <p:cTn id="12" dur="2000"/>
                                        <p:tgtEl>
                                          <p:spTgt spid="22865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86594">
                                            <p:txEl>
                                              <p:pRg st="4" end="4"/>
                                            </p:txEl>
                                          </p:spTgt>
                                        </p:tgtEl>
                                        <p:attrNameLst>
                                          <p:attrName>style.visibility</p:attrName>
                                        </p:attrNameLst>
                                      </p:cBhvr>
                                      <p:to>
                                        <p:strVal val="visible"/>
                                      </p:to>
                                    </p:set>
                                    <p:animEffect transition="in" filter="fade">
                                      <p:cBhvr>
                                        <p:cTn id="17" dur="2000"/>
                                        <p:tgtEl>
                                          <p:spTgt spid="228659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86594">
                                            <p:txEl>
                                              <p:pRg st="6" end="6"/>
                                            </p:txEl>
                                          </p:spTgt>
                                        </p:tgtEl>
                                        <p:attrNameLst>
                                          <p:attrName>style.visibility</p:attrName>
                                        </p:attrNameLst>
                                      </p:cBhvr>
                                      <p:to>
                                        <p:strVal val="visible"/>
                                      </p:to>
                                    </p:set>
                                    <p:animEffect transition="in" filter="fade">
                                      <p:cBhvr>
                                        <p:cTn id="22" dur="2000"/>
                                        <p:tgtEl>
                                          <p:spTgt spid="22865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659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1234" name="Rectangle 2"/>
          <p:cNvSpPr>
            <a:spLocks noGrp="1" noChangeArrowheads="1"/>
          </p:cNvSpPr>
          <p:nvPr>
            <p:ph type="body" idx="1"/>
          </p:nvPr>
        </p:nvSpPr>
        <p:spPr>
          <a:xfrm>
            <a:off x="395288" y="836613"/>
            <a:ext cx="8291512" cy="5616575"/>
          </a:xfrm>
        </p:spPr>
        <p:txBody>
          <a:bodyPr/>
          <a:lstStyle/>
          <a:p>
            <a:pPr algn="r" rtl="1" eaLnBrk="1" hangingPunct="1">
              <a:defRPr/>
            </a:pPr>
            <a:r>
              <a:rPr lang="fa-IR" sz="2400" b="1" dirty="0" smtClean="0">
                <a:solidFill>
                  <a:srgbClr val="FF0000"/>
                </a:solidFill>
              </a:rPr>
              <a:t>چاقی</a:t>
            </a:r>
            <a:r>
              <a:rPr lang="fa-IR" sz="2400" b="1" dirty="0" smtClean="0"/>
              <a:t> عبارتست از ذخیره اضافی چربی در بافت چربی به حدی که بر سلامت تاثیر نامطلوب بگذارد.</a:t>
            </a:r>
            <a:endParaRPr lang="en-US" sz="2400" b="1" dirty="0" smtClean="0"/>
          </a:p>
          <a:p>
            <a:pPr algn="r" rtl="1" eaLnBrk="1" hangingPunct="1">
              <a:defRPr/>
            </a:pPr>
            <a:endParaRPr lang="en-US" sz="1100" b="1" dirty="0" smtClean="0"/>
          </a:p>
          <a:p>
            <a:pPr algn="r" rtl="1" eaLnBrk="1" hangingPunct="1">
              <a:defRPr/>
            </a:pPr>
            <a:r>
              <a:rPr lang="fa-IR" sz="2400" b="1" dirty="0" smtClean="0"/>
              <a:t>برای چاقی کودکان و بزرگسالان حدود </a:t>
            </a:r>
            <a:r>
              <a:rPr lang="fa-IR" sz="2400" b="1" dirty="0" smtClean="0">
                <a:solidFill>
                  <a:srgbClr val="FF99FF"/>
                </a:solidFill>
              </a:rPr>
              <a:t>۴۰ بیماری</a:t>
            </a:r>
            <a:r>
              <a:rPr lang="fa-IR" sz="2400" b="1" dirty="0" smtClean="0"/>
              <a:t> و تاثیر روانی </a:t>
            </a:r>
            <a:r>
              <a:rPr lang="ar-SA" sz="2400" b="1" dirty="0" smtClean="0"/>
              <a:t>–</a:t>
            </a:r>
            <a:r>
              <a:rPr lang="fa-IR" sz="2400" b="1" dirty="0" smtClean="0"/>
              <a:t> اجتماعی ذکر شده است.</a:t>
            </a:r>
            <a:endParaRPr lang="en-US" sz="2400" b="1" dirty="0" smtClean="0"/>
          </a:p>
          <a:p>
            <a:pPr algn="r" rtl="1" eaLnBrk="1" hangingPunct="1">
              <a:defRPr/>
            </a:pPr>
            <a:endParaRPr lang="en-US" sz="1100" b="1" dirty="0" smtClean="0"/>
          </a:p>
          <a:p>
            <a:pPr algn="r" rtl="1" eaLnBrk="1" hangingPunct="1">
              <a:defRPr/>
            </a:pPr>
            <a:r>
              <a:rPr lang="fa-IR" sz="2400" b="1" dirty="0" smtClean="0"/>
              <a:t>بین ۲ تا ۱۰% کل بودجه بهداشتی درمانی کشورها برای مسائل مربوط به چاقی هزینه می شود</a:t>
            </a:r>
            <a:r>
              <a:rPr lang="en-US" sz="2400" b="1" dirty="0" smtClean="0"/>
              <a:t>.</a:t>
            </a:r>
          </a:p>
          <a:p>
            <a:pPr algn="r" rtl="1" eaLnBrk="1" hangingPunct="1">
              <a:defRPr/>
            </a:pPr>
            <a:endParaRPr lang="en-US" sz="1100" b="1" dirty="0" smtClean="0"/>
          </a:p>
          <a:p>
            <a:pPr algn="r" rtl="1" eaLnBrk="1" hangingPunct="1">
              <a:defRPr/>
            </a:pPr>
            <a:r>
              <a:rPr lang="fa-IR" sz="2400" b="1" dirty="0" smtClean="0"/>
              <a:t>چاقی در کشورهای جهان سالانه میلیون ها روز بیماری، کوتاهی عمر و مرگ ایجاد می کند.</a:t>
            </a:r>
          </a:p>
          <a:p>
            <a:pPr algn="r" rtl="1" eaLnBrk="1" hangingPunct="1">
              <a:defRPr/>
            </a:pPr>
            <a:endParaRPr lang="fa-IR" sz="1200" b="1" dirty="0"/>
          </a:p>
          <a:p>
            <a:pPr algn="r" rtl="1" eaLnBrk="1" hangingPunct="1">
              <a:defRPr/>
            </a:pPr>
            <a:r>
              <a:rPr lang="fa-IR" sz="2400" b="1" dirty="0" smtClean="0"/>
              <a:t>امروزه کودکان (یعنی تا سن 11 سالگی) و نوجوانان (18-12 ساله ها) نیز در معرض خطر جدی چاقی قرار گرفته اند.</a:t>
            </a:r>
            <a:endParaRPr lang="en-US"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11234">
                                            <p:txEl>
                                              <p:pRg st="0" end="0"/>
                                            </p:txEl>
                                          </p:spTgt>
                                        </p:tgtEl>
                                        <p:attrNameLst>
                                          <p:attrName>style.visibility</p:attrName>
                                        </p:attrNameLst>
                                      </p:cBhvr>
                                      <p:to>
                                        <p:strVal val="visible"/>
                                      </p:to>
                                    </p:set>
                                    <p:animEffect transition="in" filter="fade">
                                      <p:cBhvr>
                                        <p:cTn id="7" dur="2000"/>
                                        <p:tgtEl>
                                          <p:spTgt spid="29112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11234">
                                            <p:txEl>
                                              <p:pRg st="2" end="2"/>
                                            </p:txEl>
                                          </p:spTgt>
                                        </p:tgtEl>
                                        <p:attrNameLst>
                                          <p:attrName>style.visibility</p:attrName>
                                        </p:attrNameLst>
                                      </p:cBhvr>
                                      <p:to>
                                        <p:strVal val="visible"/>
                                      </p:to>
                                    </p:set>
                                    <p:animEffect transition="in" filter="fade">
                                      <p:cBhvr>
                                        <p:cTn id="12" dur="2000"/>
                                        <p:tgtEl>
                                          <p:spTgt spid="291123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11234">
                                            <p:txEl>
                                              <p:pRg st="4" end="4"/>
                                            </p:txEl>
                                          </p:spTgt>
                                        </p:tgtEl>
                                        <p:attrNameLst>
                                          <p:attrName>style.visibility</p:attrName>
                                        </p:attrNameLst>
                                      </p:cBhvr>
                                      <p:to>
                                        <p:strVal val="visible"/>
                                      </p:to>
                                    </p:set>
                                    <p:animEffect transition="in" filter="fade">
                                      <p:cBhvr>
                                        <p:cTn id="17" dur="2000"/>
                                        <p:tgtEl>
                                          <p:spTgt spid="291123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11234">
                                            <p:txEl>
                                              <p:pRg st="6" end="6"/>
                                            </p:txEl>
                                          </p:spTgt>
                                        </p:tgtEl>
                                        <p:attrNameLst>
                                          <p:attrName>style.visibility</p:attrName>
                                        </p:attrNameLst>
                                      </p:cBhvr>
                                      <p:to>
                                        <p:strVal val="visible"/>
                                      </p:to>
                                    </p:set>
                                    <p:animEffect transition="in" filter="fade">
                                      <p:cBhvr>
                                        <p:cTn id="22" dur="2000"/>
                                        <p:tgtEl>
                                          <p:spTgt spid="2911234">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11234">
                                            <p:txEl>
                                              <p:pRg st="8" end="8"/>
                                            </p:txEl>
                                          </p:spTgt>
                                        </p:tgtEl>
                                        <p:attrNameLst>
                                          <p:attrName>style.visibility</p:attrName>
                                        </p:attrNameLst>
                                      </p:cBhvr>
                                      <p:to>
                                        <p:strVal val="visible"/>
                                      </p:to>
                                    </p:set>
                                    <p:animEffect transition="in" filter="fade">
                                      <p:cBhvr>
                                        <p:cTn id="27" dur="2000"/>
                                        <p:tgtEl>
                                          <p:spTgt spid="29112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1234"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7618" name="Rectangle 2"/>
          <p:cNvSpPr>
            <a:spLocks noGrp="1" noChangeArrowheads="1"/>
          </p:cNvSpPr>
          <p:nvPr>
            <p:ph type="body" idx="1"/>
          </p:nvPr>
        </p:nvSpPr>
        <p:spPr>
          <a:xfrm>
            <a:off x="228600" y="304800"/>
            <a:ext cx="8458200" cy="6324600"/>
          </a:xfrm>
        </p:spPr>
        <p:txBody>
          <a:bodyPr/>
          <a:lstStyle/>
          <a:p>
            <a:pPr algn="r" rtl="1" eaLnBrk="1" hangingPunct="1">
              <a:lnSpc>
                <a:spcPct val="90000"/>
              </a:lnSpc>
              <a:buFont typeface="Wingdings" panose="05000000000000000000" pitchFamily="2" charset="2"/>
              <a:buNone/>
              <a:defRPr/>
            </a:pPr>
            <a:endParaRPr lang="fa-IR" sz="2400" b="1" dirty="0" smtClean="0"/>
          </a:p>
          <a:p>
            <a:pPr algn="r" rtl="1" eaLnBrk="1" hangingPunct="1">
              <a:lnSpc>
                <a:spcPct val="90000"/>
              </a:lnSpc>
              <a:buFont typeface="Wingdings" panose="05000000000000000000" pitchFamily="2" charset="2"/>
              <a:buNone/>
              <a:defRPr/>
            </a:pPr>
            <a:r>
              <a:rPr lang="ar-SA" sz="2400" b="1" dirty="0" smtClean="0">
                <a:solidFill>
                  <a:schemeClr val="hlink"/>
                </a:solidFill>
              </a:rPr>
              <a:t>(</a:t>
            </a:r>
            <a:r>
              <a:rPr lang="fa-IR" sz="2400" b="1" dirty="0" smtClean="0">
                <a:solidFill>
                  <a:schemeClr val="hlink"/>
                </a:solidFill>
              </a:rPr>
              <a:t>۵</a:t>
            </a:r>
            <a:r>
              <a:rPr lang="ar-SA" sz="2400" b="1" dirty="0" smtClean="0">
                <a:solidFill>
                  <a:schemeClr val="hlink"/>
                </a:solidFill>
              </a:rPr>
              <a:t>)</a:t>
            </a:r>
            <a:r>
              <a:rPr lang="ar-SA" sz="2400" b="1" dirty="0" smtClean="0"/>
              <a:t> اطرافیان </a:t>
            </a:r>
            <a:r>
              <a:rPr lang="fa-IR" sz="2400" b="1" dirty="0" smtClean="0"/>
              <a:t>و والدین باید</a:t>
            </a:r>
            <a:r>
              <a:rPr lang="ar-SA" sz="2400" b="1" dirty="0" smtClean="0"/>
              <a:t> در كنترل مقدار غذای مصرفی به </a:t>
            </a:r>
            <a:r>
              <a:rPr lang="fa-IR" sz="2400" b="1" dirty="0" smtClean="0"/>
              <a:t>کودک</a:t>
            </a:r>
            <a:r>
              <a:rPr lang="ar-SA" sz="2400" b="1" dirty="0" smtClean="0"/>
              <a:t> كمك نمایند</a:t>
            </a:r>
            <a:r>
              <a:rPr lang="fa-IR" sz="2400" b="1" dirty="0" smtClean="0"/>
              <a:t> و هنگامی که فرد</a:t>
            </a:r>
            <a:r>
              <a:rPr lang="ar-SA" sz="2400" b="1" dirty="0" smtClean="0"/>
              <a:t> زیاده از حد نمی خورد</a:t>
            </a:r>
            <a:r>
              <a:rPr lang="fa-IR" sz="2400" b="1" dirty="0" smtClean="0"/>
              <a:t>، او را تشویق ک</a:t>
            </a:r>
            <a:r>
              <a:rPr lang="ar-SA" sz="2400" b="1" dirty="0" smtClean="0"/>
              <a:t>نند</a:t>
            </a:r>
            <a:r>
              <a:rPr lang="fa-IR" sz="2400" b="1" dirty="0" smtClean="0"/>
              <a:t>.</a:t>
            </a:r>
          </a:p>
          <a:p>
            <a:pPr algn="r" rtl="1" eaLnBrk="1" hangingPunct="1">
              <a:lnSpc>
                <a:spcPct val="90000"/>
              </a:lnSpc>
              <a:buFont typeface="Wingdings" panose="05000000000000000000" pitchFamily="2" charset="2"/>
              <a:buNone/>
              <a:defRPr/>
            </a:pPr>
            <a:r>
              <a:rPr lang="ar-SA" sz="2400" b="1" dirty="0" smtClean="0"/>
              <a:t> </a:t>
            </a:r>
            <a:endParaRPr lang="fa-IR" sz="2400" b="1" dirty="0" smtClean="0"/>
          </a:p>
          <a:p>
            <a:pPr algn="r" rtl="1" eaLnBrk="1" hangingPunct="1">
              <a:lnSpc>
                <a:spcPct val="90000"/>
              </a:lnSpc>
              <a:buFont typeface="Wingdings" panose="05000000000000000000" pitchFamily="2" charset="2"/>
              <a:buNone/>
              <a:defRPr/>
            </a:pPr>
            <a:r>
              <a:rPr lang="ar-SA" sz="2400" b="1" dirty="0" smtClean="0">
                <a:solidFill>
                  <a:schemeClr val="hlink"/>
                </a:solidFill>
              </a:rPr>
              <a:t>(</a:t>
            </a:r>
            <a:r>
              <a:rPr lang="fa-IR" sz="2400" b="1" dirty="0" smtClean="0">
                <a:solidFill>
                  <a:schemeClr val="hlink"/>
                </a:solidFill>
              </a:rPr>
              <a:t>۷</a:t>
            </a:r>
            <a:r>
              <a:rPr lang="ar-SA" sz="2400" b="1" dirty="0" smtClean="0">
                <a:solidFill>
                  <a:schemeClr val="hlink"/>
                </a:solidFill>
              </a:rPr>
              <a:t>)</a:t>
            </a:r>
            <a:r>
              <a:rPr lang="ar-SA" sz="2400" b="1" dirty="0" smtClean="0"/>
              <a:t> غذا طوری تهیه </a:t>
            </a:r>
            <a:r>
              <a:rPr lang="fa-IR" sz="2400" b="1" dirty="0" smtClean="0"/>
              <a:t>شو</a:t>
            </a:r>
            <a:r>
              <a:rPr lang="ar-SA" sz="2400" b="1" dirty="0" smtClean="0"/>
              <a:t>د كه كم باشد ولی زیاد به نظر برسد</a:t>
            </a:r>
            <a:r>
              <a:rPr lang="fa-IR" sz="2400" b="1" dirty="0" smtClean="0"/>
              <a:t>. </a:t>
            </a:r>
            <a:r>
              <a:rPr lang="ar-SA" sz="2400" b="1" dirty="0" smtClean="0"/>
              <a:t>از بشقاب كوچك استفاده </a:t>
            </a:r>
            <a:r>
              <a:rPr lang="fa-IR" sz="2400" b="1" dirty="0" smtClean="0"/>
              <a:t>شود و</a:t>
            </a:r>
            <a:r>
              <a:rPr lang="ar-SA" sz="2400" b="1" dirty="0" smtClean="0"/>
              <a:t> غذا ریزریز </a:t>
            </a:r>
            <a:r>
              <a:rPr lang="fa-IR" sz="2400" b="1" dirty="0" smtClean="0"/>
              <a:t>شد</a:t>
            </a:r>
            <a:r>
              <a:rPr lang="ar-SA" sz="2400" b="1" dirty="0" smtClean="0"/>
              <a:t>ه و در بشقاب پخش </a:t>
            </a:r>
            <a:r>
              <a:rPr lang="fa-IR" sz="2400" b="1" dirty="0" smtClean="0"/>
              <a:t>گردد</a:t>
            </a:r>
            <a:r>
              <a:rPr lang="ar-SA" sz="2400" b="1" dirty="0" smtClean="0"/>
              <a:t>. غذاهای اضافی دیگری روی میز نباشد</a:t>
            </a:r>
            <a:r>
              <a:rPr lang="fa-IR" sz="2400" b="1" dirty="0" smtClean="0"/>
              <a:t> و</a:t>
            </a:r>
            <a:r>
              <a:rPr lang="ar-SA" sz="2400" b="1" dirty="0" smtClean="0"/>
              <a:t> هرچه زودتر میز غذا ترك </a:t>
            </a:r>
            <a:r>
              <a:rPr lang="fa-IR" sz="2400" b="1" dirty="0" smtClean="0"/>
              <a:t>شود</a:t>
            </a:r>
            <a:r>
              <a:rPr lang="ar-SA" sz="2400" b="1" dirty="0" smtClean="0"/>
              <a:t>. </a:t>
            </a:r>
            <a:endParaRPr lang="fa-IR" sz="2400" b="1" dirty="0" smtClean="0"/>
          </a:p>
          <a:p>
            <a:pPr algn="r" rtl="1" eaLnBrk="1" hangingPunct="1">
              <a:lnSpc>
                <a:spcPct val="90000"/>
              </a:lnSpc>
              <a:buFont typeface="Wingdings" panose="05000000000000000000" pitchFamily="2" charset="2"/>
              <a:buNone/>
              <a:defRPr/>
            </a:pPr>
            <a:endParaRPr lang="ar-SA" sz="2400" b="1" dirty="0" smtClean="0"/>
          </a:p>
          <a:p>
            <a:pPr algn="r" rtl="1" eaLnBrk="1" hangingPunct="1">
              <a:lnSpc>
                <a:spcPct val="90000"/>
              </a:lnSpc>
              <a:buFont typeface="Wingdings" panose="05000000000000000000" pitchFamily="2" charset="2"/>
              <a:buNone/>
              <a:defRPr/>
            </a:pPr>
            <a:r>
              <a:rPr lang="ar-SA" sz="2400" b="1" dirty="0" smtClean="0">
                <a:solidFill>
                  <a:schemeClr val="hlink"/>
                </a:solidFill>
              </a:rPr>
              <a:t>(</a:t>
            </a:r>
            <a:r>
              <a:rPr lang="fa-IR" sz="2400" b="1" dirty="0" smtClean="0">
                <a:solidFill>
                  <a:schemeClr val="hlink"/>
                </a:solidFill>
              </a:rPr>
              <a:t>۸</a:t>
            </a:r>
            <a:r>
              <a:rPr lang="ar-SA" sz="2400" b="1" dirty="0" smtClean="0">
                <a:solidFill>
                  <a:schemeClr val="hlink"/>
                </a:solidFill>
              </a:rPr>
              <a:t>)</a:t>
            </a:r>
            <a:r>
              <a:rPr lang="ar-SA" sz="2400" b="1" dirty="0" smtClean="0"/>
              <a:t> سرعت غذا خوردن كاهش </a:t>
            </a:r>
            <a:r>
              <a:rPr lang="fa-IR" sz="2400" b="1" dirty="0" smtClean="0"/>
              <a:t>یاب</a:t>
            </a:r>
            <a:r>
              <a:rPr lang="ar-SA" sz="2400" b="1" dirty="0" smtClean="0"/>
              <a:t>د. هر لقمه غذا برای مدتی طولانی جوید</a:t>
            </a:r>
            <a:r>
              <a:rPr lang="fa-IR" sz="2400" b="1" dirty="0" smtClean="0"/>
              <a:t>ه شود</a:t>
            </a:r>
            <a:r>
              <a:rPr lang="ar-SA" sz="2400" b="1" dirty="0" smtClean="0"/>
              <a:t>. همیشه از یك كارد، چنگال و یا قاشق برای صرف غذا استفاده </a:t>
            </a:r>
            <a:r>
              <a:rPr lang="fa-IR" sz="2400" b="1" dirty="0" smtClean="0"/>
              <a:t>شده</a:t>
            </a:r>
            <a:r>
              <a:rPr lang="ar-SA" sz="2400" b="1" dirty="0" smtClean="0"/>
              <a:t> و در زمانی كه دهان پر از غذا است این وسایل در بشقاب قرار </a:t>
            </a:r>
            <a:r>
              <a:rPr lang="fa-IR" sz="2400" b="1" dirty="0" smtClean="0"/>
              <a:t>گیرن</a:t>
            </a:r>
            <a:r>
              <a:rPr lang="ar-SA" sz="2400" b="1" dirty="0" smtClean="0"/>
              <a:t>د. بعد از </a:t>
            </a:r>
            <a:r>
              <a:rPr lang="fa-IR" sz="2400" b="1" dirty="0" smtClean="0"/>
              <a:t>قورت دادن </a:t>
            </a:r>
            <a:r>
              <a:rPr lang="ar-SA" sz="2400" b="1" dirty="0" smtClean="0"/>
              <a:t>یك لقمه، لقمه بعدی بردا</a:t>
            </a:r>
            <a:r>
              <a:rPr lang="fa-IR" sz="2400" b="1" dirty="0" smtClean="0"/>
              <a:t>شته شود</a:t>
            </a:r>
            <a:r>
              <a:rPr lang="ar-SA" sz="2400" b="1" dirty="0" smtClean="0"/>
              <a:t>. </a:t>
            </a:r>
            <a:endParaRPr lang="en-US"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87618">
                                            <p:txEl>
                                              <p:pRg st="1" end="1"/>
                                            </p:txEl>
                                          </p:spTgt>
                                        </p:tgtEl>
                                        <p:attrNameLst>
                                          <p:attrName>style.visibility</p:attrName>
                                        </p:attrNameLst>
                                      </p:cBhvr>
                                      <p:to>
                                        <p:strVal val="visible"/>
                                      </p:to>
                                    </p:set>
                                    <p:animEffect transition="in" filter="fade">
                                      <p:cBhvr>
                                        <p:cTn id="7" dur="2000"/>
                                        <p:tgtEl>
                                          <p:spTgt spid="228761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87618">
                                            <p:txEl>
                                              <p:pRg st="2" end="2"/>
                                            </p:txEl>
                                          </p:spTgt>
                                        </p:tgtEl>
                                        <p:attrNameLst>
                                          <p:attrName>style.visibility</p:attrName>
                                        </p:attrNameLst>
                                      </p:cBhvr>
                                      <p:to>
                                        <p:strVal val="visible"/>
                                      </p:to>
                                    </p:set>
                                    <p:animEffect transition="in" filter="fade">
                                      <p:cBhvr>
                                        <p:cTn id="12" dur="2000"/>
                                        <p:tgtEl>
                                          <p:spTgt spid="228761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87618">
                                            <p:txEl>
                                              <p:pRg st="3" end="3"/>
                                            </p:txEl>
                                          </p:spTgt>
                                        </p:tgtEl>
                                        <p:attrNameLst>
                                          <p:attrName>style.visibility</p:attrName>
                                        </p:attrNameLst>
                                      </p:cBhvr>
                                      <p:to>
                                        <p:strVal val="visible"/>
                                      </p:to>
                                    </p:set>
                                    <p:animEffect transition="in" filter="fade">
                                      <p:cBhvr>
                                        <p:cTn id="17" dur="2000"/>
                                        <p:tgtEl>
                                          <p:spTgt spid="228761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87618">
                                            <p:txEl>
                                              <p:pRg st="5" end="5"/>
                                            </p:txEl>
                                          </p:spTgt>
                                        </p:tgtEl>
                                        <p:attrNameLst>
                                          <p:attrName>style.visibility</p:attrName>
                                        </p:attrNameLst>
                                      </p:cBhvr>
                                      <p:to>
                                        <p:strVal val="visible"/>
                                      </p:to>
                                    </p:set>
                                    <p:animEffect transition="in" filter="fade">
                                      <p:cBhvr>
                                        <p:cTn id="22" dur="2000"/>
                                        <p:tgtEl>
                                          <p:spTgt spid="22876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7618"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5602" name="Rectangle 2"/>
          <p:cNvSpPr>
            <a:spLocks noGrp="1" noChangeArrowheads="1"/>
          </p:cNvSpPr>
          <p:nvPr>
            <p:ph type="title" idx="4294967295"/>
          </p:nvPr>
        </p:nvSpPr>
        <p:spPr/>
        <p:txBody>
          <a:bodyPr/>
          <a:lstStyle/>
          <a:p>
            <a:pPr eaLnBrk="1" hangingPunct="1">
              <a:defRPr/>
            </a:pPr>
            <a:r>
              <a:rPr lang="fa-IR" sz="3200" b="1" dirty="0" smtClean="0">
                <a:solidFill>
                  <a:srgbClr val="F2F206"/>
                </a:solidFill>
              </a:rPr>
              <a:t>چه مقدار کالری از غذای کودک کم شود؟</a:t>
            </a:r>
            <a:endParaRPr lang="en-US" sz="3200" b="1" dirty="0">
              <a:solidFill>
                <a:srgbClr val="F2F206"/>
              </a:solidFill>
            </a:endParaRPr>
          </a:p>
        </p:txBody>
      </p:sp>
      <p:sp>
        <p:nvSpPr>
          <p:cNvPr id="1305603" name="Rectangle 3"/>
          <p:cNvSpPr>
            <a:spLocks noGrp="1" noChangeArrowheads="1"/>
          </p:cNvSpPr>
          <p:nvPr>
            <p:ph type="body" idx="4294967295"/>
          </p:nvPr>
        </p:nvSpPr>
        <p:spPr>
          <a:xfrm>
            <a:off x="285750" y="1600200"/>
            <a:ext cx="8572500" cy="4972050"/>
          </a:xfrm>
        </p:spPr>
        <p:txBody>
          <a:bodyPr/>
          <a:lstStyle/>
          <a:p>
            <a:pPr algn="just" rtl="1" eaLnBrk="1" hangingPunct="1">
              <a:lnSpc>
                <a:spcPct val="90000"/>
              </a:lnSpc>
              <a:defRPr/>
            </a:pPr>
            <a:r>
              <a:rPr lang="fa-IR" sz="2400" b="1" dirty="0" smtClean="0">
                <a:solidFill>
                  <a:schemeClr val="tx2"/>
                </a:solidFill>
              </a:rPr>
              <a:t>در ابتدا تلاش می شود نیاز انرژی روزانه کودک تامین شود و با افزایش فعالیت او، به کاهش وزن او کمک شود.</a:t>
            </a:r>
          </a:p>
          <a:p>
            <a:pPr algn="just" rtl="1" eaLnBrk="1" hangingPunct="1">
              <a:lnSpc>
                <a:spcPct val="90000"/>
              </a:lnSpc>
              <a:defRPr/>
            </a:pPr>
            <a:endParaRPr lang="fa-IR" sz="1200" b="1" dirty="0">
              <a:solidFill>
                <a:schemeClr val="tx2"/>
              </a:solidFill>
            </a:endParaRPr>
          </a:p>
          <a:p>
            <a:pPr algn="just" rtl="1" eaLnBrk="1" hangingPunct="1">
              <a:lnSpc>
                <a:spcPct val="90000"/>
              </a:lnSpc>
              <a:defRPr/>
            </a:pPr>
            <a:r>
              <a:rPr lang="fa-IR" sz="2400" b="1" dirty="0" smtClean="0">
                <a:solidFill>
                  <a:schemeClr val="tx2"/>
                </a:solidFill>
              </a:rPr>
              <a:t>بعنوان فعالیت مناسب، داشتن 2 بار پیاده روی نسبتا تند در روز و یا فعالیت مشابه، توصیه می شود.</a:t>
            </a:r>
          </a:p>
          <a:p>
            <a:pPr algn="just" rtl="1" eaLnBrk="1" hangingPunct="1">
              <a:lnSpc>
                <a:spcPct val="90000"/>
              </a:lnSpc>
              <a:defRPr/>
            </a:pPr>
            <a:endParaRPr lang="fa-IR" sz="1200" b="1" dirty="0">
              <a:solidFill>
                <a:schemeClr val="tx2"/>
              </a:solidFill>
            </a:endParaRPr>
          </a:p>
          <a:p>
            <a:pPr algn="just" rtl="1" eaLnBrk="1" hangingPunct="1">
              <a:lnSpc>
                <a:spcPct val="90000"/>
              </a:lnSpc>
              <a:defRPr/>
            </a:pPr>
            <a:r>
              <a:rPr lang="fa-IR" sz="2400" b="1" dirty="0" smtClean="0">
                <a:solidFill>
                  <a:schemeClr val="tx2"/>
                </a:solidFill>
              </a:rPr>
              <a:t>با این حال، در کودک چاق (</a:t>
            </a:r>
            <a:r>
              <a:rPr lang="en-US" sz="2400" b="1" dirty="0" smtClean="0">
                <a:solidFill>
                  <a:schemeClr val="tx2"/>
                </a:solidFill>
              </a:rPr>
              <a:t>BMI&gt;3SD</a:t>
            </a:r>
            <a:r>
              <a:rPr lang="fa-IR" sz="2400" b="1" dirty="0" smtClean="0">
                <a:solidFill>
                  <a:schemeClr val="tx2"/>
                </a:solidFill>
              </a:rPr>
              <a:t>) و بسیار چاق، می توان روزانه تا 300 کیلوکالری از نیاز روزانه را کاهش داد.</a:t>
            </a:r>
          </a:p>
          <a:p>
            <a:pPr algn="just" rtl="1" eaLnBrk="1" hangingPunct="1">
              <a:lnSpc>
                <a:spcPct val="90000"/>
              </a:lnSpc>
              <a:defRPr/>
            </a:pPr>
            <a:endParaRPr lang="fa-IR" sz="1200" b="1" dirty="0">
              <a:solidFill>
                <a:schemeClr val="tx2"/>
              </a:solidFill>
            </a:endParaRPr>
          </a:p>
          <a:p>
            <a:pPr algn="just" rtl="1" eaLnBrk="1" hangingPunct="1">
              <a:lnSpc>
                <a:spcPct val="90000"/>
              </a:lnSpc>
              <a:defRPr/>
            </a:pPr>
            <a:r>
              <a:rPr lang="fa-IR" sz="2400" b="1" dirty="0" smtClean="0">
                <a:solidFill>
                  <a:schemeClr val="tx2"/>
                </a:solidFill>
              </a:rPr>
              <a:t>میانگین انرژی قابل توصیه برای چنین کودکانی، حدود 1200 کیلوکالری در روز می باشد.</a:t>
            </a:r>
          </a:p>
          <a:p>
            <a:pPr algn="just" rtl="1" eaLnBrk="1" hangingPunct="1">
              <a:lnSpc>
                <a:spcPct val="90000"/>
              </a:lnSpc>
              <a:defRPr/>
            </a:pPr>
            <a:endParaRPr lang="fa-IR" sz="1200" b="1" dirty="0">
              <a:solidFill>
                <a:schemeClr val="tx2"/>
              </a:solidFill>
            </a:endParaRPr>
          </a:p>
          <a:p>
            <a:pPr algn="just" rtl="1" eaLnBrk="1" hangingPunct="1">
              <a:lnSpc>
                <a:spcPct val="90000"/>
              </a:lnSpc>
              <a:defRPr/>
            </a:pPr>
            <a:r>
              <a:rPr lang="fa-IR" sz="2400" b="1" dirty="0" smtClean="0">
                <a:solidFill>
                  <a:schemeClr val="tx2"/>
                </a:solidFill>
              </a:rPr>
              <a:t>افراد </a:t>
            </a:r>
            <a:r>
              <a:rPr lang="fa-IR" sz="2400" b="1" dirty="0" smtClean="0">
                <a:solidFill>
                  <a:srgbClr val="FFC000"/>
                </a:solidFill>
              </a:rPr>
              <a:t>تا 21 سالگی </a:t>
            </a:r>
            <a:r>
              <a:rPr lang="fa-IR" sz="2400" b="1" dirty="0" smtClean="0">
                <a:solidFill>
                  <a:schemeClr val="tx2"/>
                </a:solidFill>
              </a:rPr>
              <a:t>نمو دارند و رژيمهای شدید، به رشد و نمو لطمه می زند.</a:t>
            </a:r>
            <a:endParaRPr lang="en-US" sz="2400" b="1" dirty="0" smtClean="0">
              <a:solidFill>
                <a:srgbClr val="0FFF5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05602"/>
                                        </p:tgtEl>
                                        <p:attrNameLst>
                                          <p:attrName>style.visibility</p:attrName>
                                        </p:attrNameLst>
                                      </p:cBhvr>
                                      <p:to>
                                        <p:strVal val="visible"/>
                                      </p:to>
                                    </p:set>
                                    <p:animEffect transition="in" filter="fade">
                                      <p:cBhvr>
                                        <p:cTn id="7" dur="2000"/>
                                        <p:tgtEl>
                                          <p:spTgt spid="130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05603">
                                            <p:txEl>
                                              <p:pRg st="0" end="0"/>
                                            </p:txEl>
                                          </p:spTgt>
                                        </p:tgtEl>
                                        <p:attrNameLst>
                                          <p:attrName>style.visibility</p:attrName>
                                        </p:attrNameLst>
                                      </p:cBhvr>
                                      <p:to>
                                        <p:strVal val="visible"/>
                                      </p:to>
                                    </p:set>
                                    <p:animEffect transition="in" filter="fade">
                                      <p:cBhvr>
                                        <p:cTn id="12" dur="2000"/>
                                        <p:tgtEl>
                                          <p:spTgt spid="130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05603">
                                            <p:txEl>
                                              <p:pRg st="2" end="2"/>
                                            </p:txEl>
                                          </p:spTgt>
                                        </p:tgtEl>
                                        <p:attrNameLst>
                                          <p:attrName>style.visibility</p:attrName>
                                        </p:attrNameLst>
                                      </p:cBhvr>
                                      <p:to>
                                        <p:strVal val="visible"/>
                                      </p:to>
                                    </p:set>
                                    <p:animEffect transition="in" filter="fade">
                                      <p:cBhvr>
                                        <p:cTn id="17" dur="2000"/>
                                        <p:tgtEl>
                                          <p:spTgt spid="130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05603">
                                            <p:txEl>
                                              <p:pRg st="4" end="4"/>
                                            </p:txEl>
                                          </p:spTgt>
                                        </p:tgtEl>
                                        <p:attrNameLst>
                                          <p:attrName>style.visibility</p:attrName>
                                        </p:attrNameLst>
                                      </p:cBhvr>
                                      <p:to>
                                        <p:strVal val="visible"/>
                                      </p:to>
                                    </p:set>
                                    <p:animEffect transition="in" filter="fade">
                                      <p:cBhvr>
                                        <p:cTn id="22" dur="2000"/>
                                        <p:tgtEl>
                                          <p:spTgt spid="130560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05603">
                                            <p:txEl>
                                              <p:pRg st="6" end="6"/>
                                            </p:txEl>
                                          </p:spTgt>
                                        </p:tgtEl>
                                        <p:attrNameLst>
                                          <p:attrName>style.visibility</p:attrName>
                                        </p:attrNameLst>
                                      </p:cBhvr>
                                      <p:to>
                                        <p:strVal val="visible"/>
                                      </p:to>
                                    </p:set>
                                    <p:animEffect transition="in" filter="fade">
                                      <p:cBhvr>
                                        <p:cTn id="27" dur="2000"/>
                                        <p:tgtEl>
                                          <p:spTgt spid="130560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05603">
                                            <p:txEl>
                                              <p:pRg st="8" end="8"/>
                                            </p:txEl>
                                          </p:spTgt>
                                        </p:tgtEl>
                                        <p:attrNameLst>
                                          <p:attrName>style.visibility</p:attrName>
                                        </p:attrNameLst>
                                      </p:cBhvr>
                                      <p:to>
                                        <p:strVal val="visible"/>
                                      </p:to>
                                    </p:set>
                                    <p:animEffect transition="in" filter="fade">
                                      <p:cBhvr>
                                        <p:cTn id="32" dur="2000"/>
                                        <p:tgtEl>
                                          <p:spTgt spid="13056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5602" grpId="0"/>
      <p:bldP spid="130560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8850" name="Rectangle 2"/>
          <p:cNvSpPr>
            <a:spLocks noGrp="1" noChangeArrowheads="1"/>
          </p:cNvSpPr>
          <p:nvPr>
            <p:ph type="title" idx="4294967295"/>
          </p:nvPr>
        </p:nvSpPr>
        <p:spPr/>
        <p:txBody>
          <a:bodyPr/>
          <a:lstStyle/>
          <a:p>
            <a:pPr rtl="1" eaLnBrk="1" hangingPunct="1">
              <a:defRPr/>
            </a:pPr>
            <a:r>
              <a:rPr lang="fa-IR" b="1" dirty="0">
                <a:solidFill>
                  <a:srgbClr val="F2F206"/>
                </a:solidFill>
              </a:rPr>
              <a:t>تنوع </a:t>
            </a:r>
            <a:r>
              <a:rPr lang="fa-IR" b="1" dirty="0" smtClean="0">
                <a:solidFill>
                  <a:srgbClr val="F2F206"/>
                </a:solidFill>
              </a:rPr>
              <a:t>غذایی</a:t>
            </a:r>
            <a:endParaRPr lang="en-US" b="1" dirty="0">
              <a:solidFill>
                <a:srgbClr val="F2F206"/>
              </a:solidFill>
            </a:endParaRPr>
          </a:p>
        </p:txBody>
      </p:sp>
      <p:sp>
        <p:nvSpPr>
          <p:cNvPr id="718851" name="Rectangle 3"/>
          <p:cNvSpPr>
            <a:spLocks noGrp="1" noChangeArrowheads="1"/>
          </p:cNvSpPr>
          <p:nvPr>
            <p:ph type="body" idx="4294967295"/>
          </p:nvPr>
        </p:nvSpPr>
        <p:spPr>
          <a:xfrm>
            <a:off x="539750" y="1943100"/>
            <a:ext cx="8229600" cy="4503738"/>
          </a:xfrm>
        </p:spPr>
        <p:txBody>
          <a:bodyPr/>
          <a:lstStyle/>
          <a:p>
            <a:pPr algn="r" rtl="1" eaLnBrk="1" hangingPunct="1">
              <a:lnSpc>
                <a:spcPct val="90000"/>
              </a:lnSpc>
              <a:defRPr/>
            </a:pPr>
            <a:r>
              <a:rPr lang="fa-IR" sz="2000" b="1" dirty="0" smtClean="0"/>
              <a:t>اگر</a:t>
            </a:r>
            <a:r>
              <a:rPr lang="ar-SA" sz="2000" b="1" dirty="0" smtClean="0"/>
              <a:t> </a:t>
            </a:r>
            <a:r>
              <a:rPr lang="fa-IR" sz="2000" b="1" dirty="0" smtClean="0"/>
              <a:t>بطور مداوم و هر ر</a:t>
            </a:r>
            <a:r>
              <a:rPr lang="ar-SA" sz="2000" b="1" dirty="0" smtClean="0"/>
              <a:t>وز</a:t>
            </a:r>
            <a:r>
              <a:rPr lang="fa-IR" sz="2000" b="1" dirty="0" smtClean="0"/>
              <a:t> تنها</a:t>
            </a:r>
            <a:r>
              <a:rPr lang="ar-SA" sz="2000" b="1" dirty="0" smtClean="0"/>
              <a:t> غذا</a:t>
            </a:r>
            <a:r>
              <a:rPr lang="fa-IR" sz="2000" b="1" dirty="0" smtClean="0"/>
              <a:t>ها</a:t>
            </a:r>
            <a:r>
              <a:rPr lang="ar-SA" sz="2000" b="1" dirty="0" smtClean="0"/>
              <a:t>ی خاص</a:t>
            </a:r>
            <a:r>
              <a:rPr lang="fa-IR" sz="2000" b="1" dirty="0" smtClean="0"/>
              <a:t>ی</a:t>
            </a:r>
            <a:r>
              <a:rPr lang="ar-SA" sz="2000" b="1" dirty="0" smtClean="0"/>
              <a:t> </a:t>
            </a:r>
            <a:r>
              <a:rPr lang="fa-IR" sz="2000" b="1" dirty="0" smtClean="0"/>
              <a:t>(</a:t>
            </a:r>
            <a:r>
              <a:rPr lang="ar-SA" sz="2000" b="1" dirty="0" smtClean="0"/>
              <a:t>از هر گروه مواد غذایی</a:t>
            </a:r>
            <a:r>
              <a:rPr lang="fa-IR" sz="2000" b="1" dirty="0" smtClean="0"/>
              <a:t> هم که باشند)</a:t>
            </a:r>
            <a:r>
              <a:rPr lang="ar-SA" sz="2000" b="1" dirty="0" smtClean="0"/>
              <a:t> </a:t>
            </a:r>
            <a:r>
              <a:rPr lang="fa-IR" sz="2000" b="1" dirty="0" smtClean="0"/>
              <a:t>مصرف شوند</a:t>
            </a:r>
            <a:r>
              <a:rPr lang="ar-SA" sz="2000" b="1" dirty="0" smtClean="0"/>
              <a:t>، تمام نیازهای غذایی </a:t>
            </a:r>
            <a:r>
              <a:rPr lang="fa-IR" sz="2000" b="1" dirty="0" smtClean="0"/>
              <a:t>فرد</a:t>
            </a:r>
            <a:r>
              <a:rPr lang="ar-SA" sz="2000" b="1" dirty="0" smtClean="0"/>
              <a:t> برآورده نمی شود بلكه بای</a:t>
            </a:r>
            <a:r>
              <a:rPr lang="fa-IR" sz="2000" b="1" dirty="0" smtClean="0"/>
              <a:t>د</a:t>
            </a:r>
            <a:r>
              <a:rPr lang="ar-SA" sz="2000" b="1" dirty="0" smtClean="0"/>
              <a:t> انواع مختلفی از غذاها</a:t>
            </a:r>
            <a:r>
              <a:rPr lang="fa-IR" sz="2000" b="1" dirty="0" smtClean="0"/>
              <a:t>ی</a:t>
            </a:r>
            <a:r>
              <a:rPr lang="ar-SA" sz="2000" b="1" dirty="0" smtClean="0"/>
              <a:t> هر</a:t>
            </a:r>
            <a:r>
              <a:rPr lang="fa-IR" sz="2000" b="1" dirty="0" smtClean="0"/>
              <a:t> ۴ </a:t>
            </a:r>
            <a:r>
              <a:rPr lang="ar-SA" sz="2000" b="1" dirty="0" smtClean="0"/>
              <a:t>گروه مواد غذایی مصرف </a:t>
            </a:r>
            <a:r>
              <a:rPr lang="fa-IR" sz="2000" b="1" dirty="0" smtClean="0"/>
              <a:t>شوند</a:t>
            </a:r>
            <a:r>
              <a:rPr lang="ar-SA" sz="2000" b="1" dirty="0" smtClean="0"/>
              <a:t>.</a:t>
            </a:r>
            <a:endParaRPr lang="fa-IR" sz="2000" b="1" dirty="0" smtClean="0"/>
          </a:p>
          <a:p>
            <a:pPr algn="r" rtl="1" eaLnBrk="1" hangingPunct="1">
              <a:lnSpc>
                <a:spcPct val="90000"/>
              </a:lnSpc>
              <a:defRPr/>
            </a:pPr>
            <a:endParaRPr lang="fa-IR" sz="1100" b="1" dirty="0" smtClean="0"/>
          </a:p>
          <a:p>
            <a:pPr algn="r" rtl="1" eaLnBrk="1" hangingPunct="1">
              <a:lnSpc>
                <a:spcPct val="90000"/>
              </a:lnSpc>
              <a:defRPr/>
            </a:pPr>
            <a:r>
              <a:rPr lang="ar-SA" sz="2000" b="1" dirty="0" smtClean="0"/>
              <a:t>مواد مغذی موجود در غذاهای مربوط به هر گروه غذایی تفاوت زیادی دار</a:t>
            </a:r>
            <a:r>
              <a:rPr lang="fa-IR" sz="2000" b="1" dirty="0" smtClean="0"/>
              <a:t>ن</a:t>
            </a:r>
            <a:r>
              <a:rPr lang="ar-SA" sz="2000" b="1" dirty="0" smtClean="0"/>
              <a:t>د</a:t>
            </a:r>
            <a:r>
              <a:rPr lang="fa-IR" sz="2000" b="1" dirty="0" smtClean="0"/>
              <a:t>؛</a:t>
            </a:r>
            <a:r>
              <a:rPr lang="ar-SA" sz="2000" b="1" dirty="0" smtClean="0"/>
              <a:t> مقدار ویتامین </a:t>
            </a:r>
            <a:r>
              <a:rPr lang="en-US" sz="2000" b="1" dirty="0" smtClean="0"/>
              <a:t>C</a:t>
            </a:r>
            <a:r>
              <a:rPr lang="ar-SA" sz="2000" b="1" dirty="0" smtClean="0"/>
              <a:t> موجود در میوه ها از مقدار جزئی (در میوه های خشك شده، نخودخام، و انجیر) تا ١٥٠</a:t>
            </a:r>
            <a:r>
              <a:rPr lang="en-US" sz="2000" b="1" dirty="0" smtClean="0"/>
              <a:t>-</a:t>
            </a:r>
            <a:r>
              <a:rPr lang="ar-SA" sz="2000" b="1" dirty="0" smtClean="0"/>
              <a:t>١٤٠ میلی گرم به ازای هر ١٠٠ گرم برای كشمش سیاه دارد. </a:t>
            </a:r>
            <a:endParaRPr lang="fa-IR" sz="2000" b="1" dirty="0" smtClean="0"/>
          </a:p>
          <a:p>
            <a:pPr algn="r" rtl="1" eaLnBrk="1" hangingPunct="1">
              <a:lnSpc>
                <a:spcPct val="90000"/>
              </a:lnSpc>
              <a:defRPr/>
            </a:pPr>
            <a:endParaRPr lang="ar-SA" sz="1100" b="1" dirty="0" smtClean="0"/>
          </a:p>
          <a:p>
            <a:pPr algn="r" rtl="1" eaLnBrk="1" hangingPunct="1">
              <a:lnSpc>
                <a:spcPct val="90000"/>
              </a:lnSpc>
              <a:defRPr/>
            </a:pPr>
            <a:r>
              <a:rPr lang="ar-SA" sz="2000" b="1" dirty="0" smtClean="0"/>
              <a:t>با دریافت انواع مختلفی از غذاهای هر گروه مواد غذایی، احتمال دریافت سموم طبیعی كمتر می شود. افرادی كه انواع متنوع تری از غذاها را مصرف می نمایند، شانس كمتری برای دریافت مقادیر زیان آور سموم طبیعی موجود در بعضی از غذاها</a:t>
            </a:r>
            <a:r>
              <a:rPr lang="fa-IR" sz="2000" b="1" dirty="0" smtClean="0"/>
              <a:t> را</a:t>
            </a:r>
            <a:r>
              <a:rPr lang="ar-SA" sz="2000" b="1" dirty="0" smtClean="0"/>
              <a:t> دارند. </a:t>
            </a:r>
            <a:endParaRPr lang="en-US" sz="20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8850"/>
                                        </p:tgtEl>
                                        <p:attrNameLst>
                                          <p:attrName>style.visibility</p:attrName>
                                        </p:attrNameLst>
                                      </p:cBhvr>
                                      <p:to>
                                        <p:strVal val="visible"/>
                                      </p:to>
                                    </p:set>
                                    <p:animEffect transition="in" filter="fade">
                                      <p:cBhvr>
                                        <p:cTn id="7" dur="2000"/>
                                        <p:tgtEl>
                                          <p:spTgt spid="718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8851">
                                            <p:txEl>
                                              <p:pRg st="0" end="0"/>
                                            </p:txEl>
                                          </p:spTgt>
                                        </p:tgtEl>
                                        <p:attrNameLst>
                                          <p:attrName>style.visibility</p:attrName>
                                        </p:attrNameLst>
                                      </p:cBhvr>
                                      <p:to>
                                        <p:strVal val="visible"/>
                                      </p:to>
                                    </p:set>
                                    <p:animEffect transition="in" filter="fade">
                                      <p:cBhvr>
                                        <p:cTn id="12" dur="2000"/>
                                        <p:tgtEl>
                                          <p:spTgt spid="7188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8851">
                                            <p:txEl>
                                              <p:pRg st="2" end="2"/>
                                            </p:txEl>
                                          </p:spTgt>
                                        </p:tgtEl>
                                        <p:attrNameLst>
                                          <p:attrName>style.visibility</p:attrName>
                                        </p:attrNameLst>
                                      </p:cBhvr>
                                      <p:to>
                                        <p:strVal val="visible"/>
                                      </p:to>
                                    </p:set>
                                    <p:animEffect transition="in" filter="fade">
                                      <p:cBhvr>
                                        <p:cTn id="17" dur="2000"/>
                                        <p:tgtEl>
                                          <p:spTgt spid="7188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8851">
                                            <p:txEl>
                                              <p:pRg st="4" end="4"/>
                                            </p:txEl>
                                          </p:spTgt>
                                        </p:tgtEl>
                                        <p:attrNameLst>
                                          <p:attrName>style.visibility</p:attrName>
                                        </p:attrNameLst>
                                      </p:cBhvr>
                                      <p:to>
                                        <p:strVal val="visible"/>
                                      </p:to>
                                    </p:set>
                                    <p:animEffect transition="in" filter="fade">
                                      <p:cBhvr>
                                        <p:cTn id="22" dur="2000"/>
                                        <p:tgtEl>
                                          <p:spTgt spid="71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50" grpId="0"/>
      <p:bldP spid="71885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4994" name="Rectangle 2"/>
          <p:cNvSpPr>
            <a:spLocks noGrp="1" noChangeArrowheads="1"/>
          </p:cNvSpPr>
          <p:nvPr>
            <p:ph type="title"/>
          </p:nvPr>
        </p:nvSpPr>
        <p:spPr>
          <a:xfrm>
            <a:off x="468313" y="260350"/>
            <a:ext cx="8229600" cy="919163"/>
          </a:xfrm>
        </p:spPr>
        <p:txBody>
          <a:bodyPr/>
          <a:lstStyle/>
          <a:p>
            <a:pPr rtl="1" eaLnBrk="1" hangingPunct="1">
              <a:defRPr/>
            </a:pPr>
            <a:r>
              <a:rPr lang="fa-IR" b="1" dirty="0" smtClean="0">
                <a:solidFill>
                  <a:srgbClr val="F2F206"/>
                </a:solidFill>
              </a:rPr>
              <a:t>رژیم های نامناسب</a:t>
            </a:r>
            <a:endParaRPr lang="en-US" b="1" dirty="0" smtClean="0">
              <a:solidFill>
                <a:srgbClr val="F2F206"/>
              </a:solidFill>
            </a:endParaRPr>
          </a:p>
        </p:txBody>
      </p:sp>
      <p:sp>
        <p:nvSpPr>
          <p:cNvPr id="2004995" name="Rectangle 3"/>
          <p:cNvSpPr>
            <a:spLocks noGrp="1" noChangeArrowheads="1"/>
          </p:cNvSpPr>
          <p:nvPr>
            <p:ph type="body" idx="1"/>
          </p:nvPr>
        </p:nvSpPr>
        <p:spPr>
          <a:xfrm>
            <a:off x="323850" y="1484313"/>
            <a:ext cx="8351838" cy="4824412"/>
          </a:xfrm>
        </p:spPr>
        <p:txBody>
          <a:bodyPr/>
          <a:lstStyle/>
          <a:p>
            <a:pPr algn="r" rtl="1" eaLnBrk="1" hangingPunct="1">
              <a:defRPr/>
            </a:pPr>
            <a:r>
              <a:rPr lang="fa-IR" sz="2400" b="1" dirty="0" smtClean="0"/>
              <a:t>انجمن قلب آمریکا ویژگی های رژیم های نامناسب را چنین بیان می کند:</a:t>
            </a:r>
            <a:endParaRPr lang="en-US" sz="2400" b="1" dirty="0" smtClean="0"/>
          </a:p>
          <a:p>
            <a:pPr algn="r" rtl="1" eaLnBrk="1" hangingPunct="1">
              <a:defRPr/>
            </a:pPr>
            <a:endParaRPr lang="fa-IR" sz="1200" b="1" dirty="0" smtClean="0"/>
          </a:p>
          <a:p>
            <a:pPr algn="r" rtl="1" eaLnBrk="1" hangingPunct="1">
              <a:buFont typeface="Wingdings" panose="05000000000000000000" pitchFamily="2" charset="2"/>
              <a:buNone/>
              <a:defRPr/>
            </a:pPr>
            <a:r>
              <a:rPr lang="fa-IR" sz="2400" b="1" dirty="0" smtClean="0"/>
              <a:t>	- غذاهای جادویی یا معجزه گر که چربی بدن را می سوزانند.</a:t>
            </a:r>
          </a:p>
          <a:p>
            <a:pPr algn="r" rtl="1" eaLnBrk="1" hangingPunct="1">
              <a:buFont typeface="Wingdings" panose="05000000000000000000" pitchFamily="2" charset="2"/>
              <a:buNone/>
              <a:defRPr/>
            </a:pPr>
            <a:r>
              <a:rPr lang="fa-IR" sz="2400" b="1" dirty="0" smtClean="0"/>
              <a:t>	- مقادیر غیر عادی از یک غذا یا نوعی غذا</a:t>
            </a:r>
          </a:p>
          <a:p>
            <a:pPr algn="r" rtl="1" eaLnBrk="1" hangingPunct="1">
              <a:buFont typeface="Wingdings" panose="05000000000000000000" pitchFamily="2" charset="2"/>
              <a:buNone/>
              <a:defRPr/>
            </a:pPr>
            <a:r>
              <a:rPr lang="fa-IR" sz="2400" b="1" dirty="0" smtClean="0"/>
              <a:t>	- تعداد غذاهای خاص و محدود</a:t>
            </a:r>
          </a:p>
          <a:p>
            <a:pPr algn="r" rtl="1" eaLnBrk="1" hangingPunct="1">
              <a:buFont typeface="Wingdings" panose="05000000000000000000" pitchFamily="2" charset="2"/>
              <a:buNone/>
              <a:defRPr/>
            </a:pPr>
            <a:r>
              <a:rPr lang="fa-IR" sz="2400" b="1" dirty="0" smtClean="0"/>
              <a:t>	- ترکیبات خاصی از غذاها</a:t>
            </a:r>
          </a:p>
          <a:p>
            <a:pPr algn="r" rtl="1" eaLnBrk="1" hangingPunct="1">
              <a:buFont typeface="Wingdings" panose="05000000000000000000" pitchFamily="2" charset="2"/>
              <a:buNone/>
              <a:defRPr/>
            </a:pPr>
            <a:r>
              <a:rPr lang="fa-IR" sz="2400" b="1" dirty="0" smtClean="0"/>
              <a:t>	- وعده به کاهش وزن سریع</a:t>
            </a:r>
          </a:p>
          <a:p>
            <a:pPr algn="r" rtl="1" eaLnBrk="1" hangingPunct="1">
              <a:buFont typeface="Wingdings" panose="05000000000000000000" pitchFamily="2" charset="2"/>
              <a:buNone/>
              <a:defRPr/>
            </a:pPr>
            <a:r>
              <a:rPr lang="fa-IR" sz="2400" b="1" dirty="0" smtClean="0"/>
              <a:t>	- بدون توصیه به فعالیت بدنی</a:t>
            </a:r>
          </a:p>
          <a:p>
            <a:pPr algn="r" rtl="1" eaLnBrk="1" hangingPunct="1">
              <a:buFont typeface="Wingdings" panose="05000000000000000000" pitchFamily="2" charset="2"/>
              <a:buNone/>
              <a:defRPr/>
            </a:pPr>
            <a:r>
              <a:rPr lang="fa-IR" sz="2400" b="1" dirty="0" smtClean="0"/>
              <a:t>	- بدون توجه به موقعیت پزشکی فرد</a:t>
            </a:r>
            <a:endParaRPr lang="en-US"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04994"/>
                                        </p:tgtEl>
                                        <p:attrNameLst>
                                          <p:attrName>style.visibility</p:attrName>
                                        </p:attrNameLst>
                                      </p:cBhvr>
                                      <p:to>
                                        <p:strVal val="visible"/>
                                      </p:to>
                                    </p:set>
                                    <p:animEffect transition="in" filter="fade">
                                      <p:cBhvr>
                                        <p:cTn id="7" dur="2000"/>
                                        <p:tgtEl>
                                          <p:spTgt spid="2004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04995">
                                            <p:txEl>
                                              <p:pRg st="0" end="0"/>
                                            </p:txEl>
                                          </p:spTgt>
                                        </p:tgtEl>
                                        <p:attrNameLst>
                                          <p:attrName>style.visibility</p:attrName>
                                        </p:attrNameLst>
                                      </p:cBhvr>
                                      <p:to>
                                        <p:strVal val="visible"/>
                                      </p:to>
                                    </p:set>
                                    <p:animEffect transition="in" filter="fade">
                                      <p:cBhvr>
                                        <p:cTn id="12" dur="2000"/>
                                        <p:tgtEl>
                                          <p:spTgt spid="20049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04995">
                                            <p:txEl>
                                              <p:pRg st="2" end="2"/>
                                            </p:txEl>
                                          </p:spTgt>
                                        </p:tgtEl>
                                        <p:attrNameLst>
                                          <p:attrName>style.visibility</p:attrName>
                                        </p:attrNameLst>
                                      </p:cBhvr>
                                      <p:to>
                                        <p:strVal val="visible"/>
                                      </p:to>
                                    </p:set>
                                    <p:animEffect transition="in" filter="fade">
                                      <p:cBhvr>
                                        <p:cTn id="17" dur="2000"/>
                                        <p:tgtEl>
                                          <p:spTgt spid="200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04995">
                                            <p:txEl>
                                              <p:pRg st="3" end="3"/>
                                            </p:txEl>
                                          </p:spTgt>
                                        </p:tgtEl>
                                        <p:attrNameLst>
                                          <p:attrName>style.visibility</p:attrName>
                                        </p:attrNameLst>
                                      </p:cBhvr>
                                      <p:to>
                                        <p:strVal val="visible"/>
                                      </p:to>
                                    </p:set>
                                    <p:animEffect transition="in" filter="fade">
                                      <p:cBhvr>
                                        <p:cTn id="22" dur="2000"/>
                                        <p:tgtEl>
                                          <p:spTgt spid="2004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04995">
                                            <p:txEl>
                                              <p:pRg st="4" end="4"/>
                                            </p:txEl>
                                          </p:spTgt>
                                        </p:tgtEl>
                                        <p:attrNameLst>
                                          <p:attrName>style.visibility</p:attrName>
                                        </p:attrNameLst>
                                      </p:cBhvr>
                                      <p:to>
                                        <p:strVal val="visible"/>
                                      </p:to>
                                    </p:set>
                                    <p:animEffect transition="in" filter="fade">
                                      <p:cBhvr>
                                        <p:cTn id="27" dur="2000"/>
                                        <p:tgtEl>
                                          <p:spTgt spid="20049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04995">
                                            <p:txEl>
                                              <p:pRg st="5" end="5"/>
                                            </p:txEl>
                                          </p:spTgt>
                                        </p:tgtEl>
                                        <p:attrNameLst>
                                          <p:attrName>style.visibility</p:attrName>
                                        </p:attrNameLst>
                                      </p:cBhvr>
                                      <p:to>
                                        <p:strVal val="visible"/>
                                      </p:to>
                                    </p:set>
                                    <p:animEffect transition="in" filter="fade">
                                      <p:cBhvr>
                                        <p:cTn id="32" dur="2000"/>
                                        <p:tgtEl>
                                          <p:spTgt spid="200499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04995">
                                            <p:txEl>
                                              <p:pRg st="6" end="6"/>
                                            </p:txEl>
                                          </p:spTgt>
                                        </p:tgtEl>
                                        <p:attrNameLst>
                                          <p:attrName>style.visibility</p:attrName>
                                        </p:attrNameLst>
                                      </p:cBhvr>
                                      <p:to>
                                        <p:strVal val="visible"/>
                                      </p:to>
                                    </p:set>
                                    <p:animEffect transition="in" filter="fade">
                                      <p:cBhvr>
                                        <p:cTn id="37" dur="2000"/>
                                        <p:tgtEl>
                                          <p:spTgt spid="200499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04995">
                                            <p:txEl>
                                              <p:pRg st="7" end="7"/>
                                            </p:txEl>
                                          </p:spTgt>
                                        </p:tgtEl>
                                        <p:attrNameLst>
                                          <p:attrName>style.visibility</p:attrName>
                                        </p:attrNameLst>
                                      </p:cBhvr>
                                      <p:to>
                                        <p:strVal val="visible"/>
                                      </p:to>
                                    </p:set>
                                    <p:animEffect transition="in" filter="fade">
                                      <p:cBhvr>
                                        <p:cTn id="42" dur="2000"/>
                                        <p:tgtEl>
                                          <p:spTgt spid="200499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04995">
                                            <p:txEl>
                                              <p:pRg st="8" end="8"/>
                                            </p:txEl>
                                          </p:spTgt>
                                        </p:tgtEl>
                                        <p:attrNameLst>
                                          <p:attrName>style.visibility</p:attrName>
                                        </p:attrNameLst>
                                      </p:cBhvr>
                                      <p:to>
                                        <p:strVal val="visible"/>
                                      </p:to>
                                    </p:set>
                                    <p:animEffect transition="in" filter="fade">
                                      <p:cBhvr>
                                        <p:cTn id="47" dur="2000"/>
                                        <p:tgtEl>
                                          <p:spTgt spid="20049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4994" grpId="0"/>
      <p:bldP spid="200499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ChangeArrowheads="1"/>
          </p:cNvSpPr>
          <p:nvPr/>
        </p:nvSpPr>
        <p:spPr bwMode="auto">
          <a:xfrm>
            <a:off x="323850" y="404813"/>
            <a:ext cx="84963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9pPr>
          </a:lstStyle>
          <a:p>
            <a:pPr algn="ctr" rtl="1" eaLnBrk="1" hangingPunct="1">
              <a:spcBef>
                <a:spcPct val="0"/>
              </a:spcBef>
              <a:buClrTx/>
              <a:buSzTx/>
              <a:buFontTx/>
              <a:buNone/>
            </a:pPr>
            <a:r>
              <a:rPr lang="fa-IR" altLang="en-US" b="1">
                <a:solidFill>
                  <a:srgbClr val="F2F206"/>
                </a:solidFill>
              </a:rPr>
              <a:t>نمونه رژیم ۱۰۰۰ کیلوکالری</a:t>
            </a:r>
          </a:p>
          <a:p>
            <a:pPr algn="r" rtl="1" eaLnBrk="1" hangingPunct="1">
              <a:spcBef>
                <a:spcPct val="0"/>
              </a:spcBef>
              <a:buClrTx/>
              <a:buSzTx/>
              <a:buFontTx/>
              <a:buNone/>
            </a:pPr>
            <a:endParaRPr lang="fa-IR" altLang="en-US" sz="2000" b="1">
              <a:solidFill>
                <a:srgbClr val="F2F206"/>
              </a:solidFill>
            </a:endParaRPr>
          </a:p>
          <a:p>
            <a:pPr algn="r" rtl="1" eaLnBrk="1" hangingPunct="1">
              <a:spcBef>
                <a:spcPct val="0"/>
              </a:spcBef>
              <a:buClrTx/>
              <a:buSzTx/>
              <a:buFontTx/>
              <a:buNone/>
            </a:pPr>
            <a:r>
              <a:rPr lang="ar-SA" altLang="en-US" sz="2000" b="1">
                <a:solidFill>
                  <a:srgbClr val="0FFF5F"/>
                </a:solidFill>
              </a:rPr>
              <a:t>صبحانه</a:t>
            </a:r>
            <a:r>
              <a:rPr lang="fa-IR" altLang="en-US" sz="2000" b="1">
                <a:solidFill>
                  <a:srgbClr val="0FFF5F"/>
                </a:solidFill>
              </a:rPr>
              <a:t>:</a:t>
            </a:r>
            <a:r>
              <a:rPr lang="fa-IR" altLang="en-US" sz="2000" b="1"/>
              <a:t> </a:t>
            </a:r>
            <a:r>
              <a:rPr lang="ar-SA" altLang="en-US" sz="2000" b="1"/>
              <a:t>نان </a:t>
            </a:r>
            <a:r>
              <a:rPr lang="fa-IR" altLang="en-US" sz="2000" b="1"/>
              <a:t>۱</a:t>
            </a:r>
            <a:r>
              <a:rPr lang="ar-SA" altLang="en-US" sz="2000" b="1"/>
              <a:t> برش</a:t>
            </a:r>
            <a:endParaRPr lang="fa-IR" altLang="en-US" sz="2000" b="1"/>
          </a:p>
          <a:p>
            <a:pPr algn="r" rtl="1" eaLnBrk="1" hangingPunct="1">
              <a:spcBef>
                <a:spcPct val="0"/>
              </a:spcBef>
              <a:buClrTx/>
              <a:buSzTx/>
              <a:buFontTx/>
              <a:buNone/>
            </a:pPr>
            <a:r>
              <a:rPr lang="ar-SA" altLang="en-US" sz="2000" b="1"/>
              <a:t>شیر معمولی نیم لیوان، پنیر </a:t>
            </a:r>
            <a:r>
              <a:rPr lang="fa-IR" altLang="en-US" sz="2000" b="1"/>
              <a:t>۳۰</a:t>
            </a:r>
            <a:r>
              <a:rPr lang="ar-SA" altLang="en-US" sz="2000" b="1"/>
              <a:t> گرم (یا </a:t>
            </a:r>
            <a:r>
              <a:rPr lang="fa-IR" altLang="en-US" sz="2000" b="1"/>
              <a:t>۱</a:t>
            </a:r>
            <a:r>
              <a:rPr lang="ar-SA" altLang="en-US" sz="2000" b="1"/>
              <a:t> تخم مرغ آب پز</a:t>
            </a:r>
            <a:r>
              <a:rPr lang="fa-IR" altLang="en-US" sz="2000" b="1"/>
              <a:t>)</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پیش از ظهر</a:t>
            </a:r>
            <a:r>
              <a:rPr lang="fa-IR" altLang="en-US" sz="2000" b="1">
                <a:solidFill>
                  <a:srgbClr val="FF99FF"/>
                </a:solidFill>
              </a:rPr>
              <a:t>:</a:t>
            </a:r>
            <a:r>
              <a:rPr lang="fa-IR" altLang="en-US" sz="2000" b="1"/>
              <a:t> </a:t>
            </a:r>
            <a:r>
              <a:rPr lang="ar-SA" altLang="en-US" sz="2000" b="1"/>
              <a:t>میوه </a:t>
            </a:r>
            <a:r>
              <a:rPr lang="fa-IR" altLang="en-US" sz="2000" b="1"/>
              <a:t>۱</a:t>
            </a:r>
            <a:r>
              <a:rPr lang="ar-SA" altLang="en-US" sz="2000" b="1"/>
              <a:t> واحد، چای بدون قند و شکر بدلخواه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A8214"/>
                </a:solidFill>
              </a:rPr>
              <a:t>ناهار</a:t>
            </a:r>
            <a:r>
              <a:rPr lang="fa-IR" altLang="en-US" sz="2000" b="1">
                <a:solidFill>
                  <a:srgbClr val="FA8214"/>
                </a:solidFill>
              </a:rPr>
              <a:t>:</a:t>
            </a:r>
            <a:r>
              <a:rPr lang="fa-IR" altLang="en-US" sz="2000" b="1"/>
              <a:t> </a:t>
            </a:r>
            <a:r>
              <a:rPr lang="ar-SA" altLang="en-US" sz="2000" b="1"/>
              <a:t>برنج </a:t>
            </a:r>
            <a:r>
              <a:rPr lang="fa-IR" altLang="en-US" sz="2000" b="1"/>
              <a:t>۴</a:t>
            </a:r>
            <a:r>
              <a:rPr lang="ar-SA" altLang="en-US" sz="2000" b="1"/>
              <a:t> ق غ</a:t>
            </a:r>
            <a:r>
              <a:rPr lang="fa-IR" altLang="en-US" sz="2000" b="1"/>
              <a:t>، </a:t>
            </a:r>
            <a:r>
              <a:rPr lang="ar-SA" altLang="en-US" sz="2000" b="1"/>
              <a:t>گوشت </a:t>
            </a:r>
            <a:r>
              <a:rPr lang="fa-IR" altLang="en-US" sz="2000" b="1"/>
              <a:t>۶۰</a:t>
            </a:r>
            <a:r>
              <a:rPr lang="ar-SA" altLang="en-US" sz="2000" b="1"/>
              <a:t> گرم، سبزیجات آب پز </a:t>
            </a:r>
            <a:r>
              <a:rPr lang="fa-IR" altLang="en-US" sz="2000" b="1"/>
              <a:t>۱۰۰</a:t>
            </a:r>
            <a:r>
              <a:rPr lang="ar-SA" altLang="en-US" sz="2000" b="1"/>
              <a:t> گرم، سالاد و سبزی بدون روغن و سس بدلخواه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عصرانه</a:t>
            </a:r>
            <a:r>
              <a:rPr lang="fa-IR" altLang="en-US" sz="2000" b="1">
                <a:solidFill>
                  <a:srgbClr val="FF99FF"/>
                </a:solidFill>
              </a:rPr>
              <a:t>:</a:t>
            </a:r>
            <a:r>
              <a:rPr lang="fa-IR" altLang="en-US" sz="2000" b="1"/>
              <a:t> </a:t>
            </a:r>
            <a:r>
              <a:rPr lang="ar-SA" altLang="en-US" sz="2000" b="1"/>
              <a:t>میوه </a:t>
            </a:r>
            <a:r>
              <a:rPr lang="fa-IR" altLang="en-US" sz="2000" b="1"/>
              <a:t>۱</a:t>
            </a:r>
            <a:r>
              <a:rPr lang="ar-SA" altLang="en-US" sz="2000" b="1"/>
              <a:t> واحد، چای بدون قند و شکر بدلخواه، </a:t>
            </a:r>
            <a:r>
              <a:rPr lang="fa-IR" altLang="en-US" sz="2000" b="1"/>
              <a:t>۱</a:t>
            </a:r>
            <a:r>
              <a:rPr lang="ar-SA" altLang="en-US" sz="2000" b="1"/>
              <a:t> عدد بیسکویت</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0000"/>
                </a:solidFill>
              </a:rPr>
              <a:t>شام</a:t>
            </a:r>
            <a:r>
              <a:rPr lang="fa-IR" altLang="en-US" sz="2000" b="1">
                <a:solidFill>
                  <a:srgbClr val="FF0000"/>
                </a:solidFill>
              </a:rPr>
              <a:t>:</a:t>
            </a:r>
            <a:r>
              <a:rPr lang="fa-IR" altLang="en-US" sz="2000" b="1"/>
              <a:t> </a:t>
            </a:r>
            <a:r>
              <a:rPr lang="ar-SA" altLang="en-US" sz="2000" b="1"/>
              <a:t>نان </a:t>
            </a:r>
            <a:r>
              <a:rPr lang="fa-IR" altLang="en-US" sz="2000" b="1"/>
              <a:t>۲</a:t>
            </a:r>
            <a:r>
              <a:rPr lang="ar-SA" altLang="en-US" sz="2000" b="1"/>
              <a:t> تکه، گوشت </a:t>
            </a:r>
            <a:r>
              <a:rPr lang="fa-IR" altLang="en-US" sz="2000" b="1"/>
              <a:t>۳۰</a:t>
            </a:r>
            <a:r>
              <a:rPr lang="ar-SA" altLang="en-US" sz="2000" b="1"/>
              <a:t> گرم (یا یک تخم مرغ آب پز)، سبزیجات پخته </a:t>
            </a:r>
            <a:r>
              <a:rPr lang="fa-IR" altLang="en-US" sz="2000" b="1"/>
              <a:t>۱۰۰</a:t>
            </a:r>
            <a:r>
              <a:rPr lang="ar-SA" altLang="en-US" sz="2000" b="1"/>
              <a:t> گرم، سالاد به دلخواه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قبل خواب:</a:t>
            </a:r>
            <a:r>
              <a:rPr lang="ar-SA" altLang="en-US" sz="2000" b="1"/>
              <a:t> نیم لیوان شیر</a:t>
            </a:r>
            <a:endParaRPr lang="en-US" altLang="en-US" sz="2000" b="1"/>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5"/>
          <p:cNvSpPr>
            <a:spLocks noChangeArrowheads="1"/>
          </p:cNvSpPr>
          <p:nvPr/>
        </p:nvSpPr>
        <p:spPr bwMode="auto">
          <a:xfrm>
            <a:off x="250825" y="404813"/>
            <a:ext cx="864235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9pPr>
          </a:lstStyle>
          <a:p>
            <a:pPr algn="ctr" rtl="1" eaLnBrk="1" hangingPunct="1">
              <a:spcBef>
                <a:spcPct val="0"/>
              </a:spcBef>
              <a:buClrTx/>
              <a:buSzTx/>
              <a:buFontTx/>
              <a:buNone/>
            </a:pPr>
            <a:r>
              <a:rPr lang="fa-IR" altLang="en-US" b="1">
                <a:solidFill>
                  <a:srgbClr val="F2F206"/>
                </a:solidFill>
              </a:rPr>
              <a:t>نمونه رژیم ۱۲۰۰ کیلوکالری</a:t>
            </a:r>
          </a:p>
          <a:p>
            <a:pPr algn="r" rtl="1" eaLnBrk="1" hangingPunct="1">
              <a:spcBef>
                <a:spcPct val="0"/>
              </a:spcBef>
              <a:buClrTx/>
              <a:buSzTx/>
              <a:buFontTx/>
              <a:buNone/>
            </a:pPr>
            <a:endParaRPr lang="fa-IR" altLang="en-US" sz="2000" b="1"/>
          </a:p>
          <a:p>
            <a:pPr algn="r" rtl="1" eaLnBrk="1" hangingPunct="1">
              <a:spcBef>
                <a:spcPct val="0"/>
              </a:spcBef>
              <a:buClrTx/>
              <a:buSzTx/>
              <a:buFontTx/>
              <a:buNone/>
            </a:pPr>
            <a:r>
              <a:rPr lang="ar-SA" altLang="en-US" sz="2000" b="1">
                <a:solidFill>
                  <a:srgbClr val="0FFF5F"/>
                </a:solidFill>
              </a:rPr>
              <a:t>صبحانه</a:t>
            </a:r>
            <a:r>
              <a:rPr lang="fa-IR" altLang="en-US" sz="2000" b="1">
                <a:solidFill>
                  <a:srgbClr val="0FFF5F"/>
                </a:solidFill>
              </a:rPr>
              <a:t>:</a:t>
            </a:r>
            <a:r>
              <a:rPr lang="fa-IR" altLang="en-US" sz="2000" b="1"/>
              <a:t> </a:t>
            </a:r>
            <a:r>
              <a:rPr lang="ar-SA" altLang="en-US" sz="2000" b="1"/>
              <a:t>نان </a:t>
            </a:r>
            <a:r>
              <a:rPr lang="fa-IR" altLang="en-US" sz="2000" b="1"/>
              <a:t>۱</a:t>
            </a:r>
            <a:r>
              <a:rPr lang="ar-SA" altLang="en-US" sz="2000" b="1"/>
              <a:t> برش</a:t>
            </a:r>
            <a:endParaRPr lang="en-US" altLang="en-US" sz="2000" b="1"/>
          </a:p>
          <a:p>
            <a:pPr algn="r" rtl="1" eaLnBrk="1" hangingPunct="1">
              <a:spcBef>
                <a:spcPct val="0"/>
              </a:spcBef>
              <a:buClrTx/>
              <a:buSzTx/>
              <a:buFontTx/>
              <a:buNone/>
            </a:pPr>
            <a:r>
              <a:rPr lang="ar-SA" altLang="en-US" sz="2000" b="1"/>
              <a:t>شیر معمولی نیم لیوان، پنیر </a:t>
            </a:r>
            <a:r>
              <a:rPr lang="fa-IR" altLang="en-US" sz="2000" b="1"/>
              <a:t>۳۰</a:t>
            </a:r>
            <a:r>
              <a:rPr lang="ar-SA" altLang="en-US" sz="2000" b="1"/>
              <a:t> گرم (یا </a:t>
            </a:r>
            <a:r>
              <a:rPr lang="fa-IR" altLang="en-US" sz="2000" b="1"/>
              <a:t>۱</a:t>
            </a:r>
            <a:r>
              <a:rPr lang="ar-SA" altLang="en-US" sz="2000" b="1"/>
              <a:t> تخم مرغ آب پز</a:t>
            </a:r>
            <a:r>
              <a:rPr lang="fa-IR" altLang="en-US" sz="2000" b="1"/>
              <a:t>)</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پیش از ظهر</a:t>
            </a:r>
            <a:r>
              <a:rPr lang="fa-IR" altLang="en-US" sz="2000" b="1">
                <a:solidFill>
                  <a:srgbClr val="FF99FF"/>
                </a:solidFill>
              </a:rPr>
              <a:t>:</a:t>
            </a:r>
            <a:r>
              <a:rPr lang="fa-IR" altLang="en-US" sz="2000" b="1"/>
              <a:t> </a:t>
            </a:r>
            <a:r>
              <a:rPr lang="ar-SA" altLang="en-US" sz="2000" b="1"/>
              <a:t>میوه </a:t>
            </a:r>
            <a:r>
              <a:rPr lang="fa-IR" altLang="en-US" sz="2000" b="1"/>
              <a:t>۱</a:t>
            </a:r>
            <a:r>
              <a:rPr lang="ar-SA" altLang="en-US" sz="2000" b="1"/>
              <a:t> واحد، چای بدون قند و شکر بدلخواه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A8214"/>
                </a:solidFill>
              </a:rPr>
              <a:t>ناهار</a:t>
            </a:r>
            <a:r>
              <a:rPr lang="fa-IR" altLang="en-US" sz="2000" b="1">
                <a:solidFill>
                  <a:srgbClr val="FA8214"/>
                </a:solidFill>
              </a:rPr>
              <a:t>:</a:t>
            </a:r>
            <a:r>
              <a:rPr lang="fa-IR" altLang="en-US" sz="2000" b="1"/>
              <a:t> </a:t>
            </a:r>
            <a:r>
              <a:rPr lang="ar-SA" altLang="en-US" sz="2000" b="1"/>
              <a:t>برنج </a:t>
            </a:r>
            <a:r>
              <a:rPr lang="fa-IR" altLang="en-US" sz="2000" b="1"/>
              <a:t>۶</a:t>
            </a:r>
            <a:r>
              <a:rPr lang="ar-SA" altLang="en-US" sz="2000" b="1"/>
              <a:t> ق غ</a:t>
            </a:r>
            <a:r>
              <a:rPr lang="fa-IR" altLang="en-US" sz="2000" b="1"/>
              <a:t>، </a:t>
            </a:r>
            <a:r>
              <a:rPr lang="ar-SA" altLang="en-US" sz="2000" b="1"/>
              <a:t>گوشت </a:t>
            </a:r>
            <a:r>
              <a:rPr lang="fa-IR" altLang="en-US" sz="2000" b="1"/>
              <a:t>۶۰</a:t>
            </a:r>
            <a:r>
              <a:rPr lang="ar-SA" altLang="en-US" sz="2000" b="1"/>
              <a:t> گرم، سبزیجات آب پز </a:t>
            </a:r>
            <a:r>
              <a:rPr lang="fa-IR" altLang="en-US" sz="2000" b="1"/>
              <a:t>۱۰۰</a:t>
            </a:r>
            <a:r>
              <a:rPr lang="ar-SA" altLang="en-US" sz="2000" b="1"/>
              <a:t> گرم، سالاد و سبزی بدون روغن و سس بدلخواه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عصرانه</a:t>
            </a:r>
            <a:r>
              <a:rPr lang="fa-IR" altLang="en-US" sz="2000" b="1">
                <a:solidFill>
                  <a:srgbClr val="FF99FF"/>
                </a:solidFill>
              </a:rPr>
              <a:t>:</a:t>
            </a:r>
            <a:r>
              <a:rPr lang="fa-IR" altLang="en-US" sz="2000" b="1"/>
              <a:t> </a:t>
            </a:r>
            <a:r>
              <a:rPr lang="ar-SA" altLang="en-US" sz="2000" b="1"/>
              <a:t>میوه </a:t>
            </a:r>
            <a:r>
              <a:rPr lang="fa-IR" altLang="en-US" sz="2000" b="1"/>
              <a:t>۱</a:t>
            </a:r>
            <a:r>
              <a:rPr lang="ar-SA" altLang="en-US" sz="2000" b="1"/>
              <a:t> واحد، چای بدون قند و شکر بدلخواه، </a:t>
            </a:r>
            <a:r>
              <a:rPr lang="fa-IR" altLang="en-US" sz="2000" b="1"/>
              <a:t>۱</a:t>
            </a:r>
            <a:r>
              <a:rPr lang="ar-SA" altLang="en-US" sz="2000" b="1"/>
              <a:t> عدد بیسکویت</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0000"/>
                </a:solidFill>
              </a:rPr>
              <a:t>شام</a:t>
            </a:r>
            <a:r>
              <a:rPr lang="fa-IR" altLang="en-US" sz="2000" b="1">
                <a:solidFill>
                  <a:srgbClr val="FF0000"/>
                </a:solidFill>
              </a:rPr>
              <a:t>:</a:t>
            </a:r>
            <a:r>
              <a:rPr lang="fa-IR" altLang="en-US" sz="2000" b="1"/>
              <a:t> </a:t>
            </a:r>
            <a:r>
              <a:rPr lang="ar-SA" altLang="en-US" sz="2000" b="1"/>
              <a:t>نان </a:t>
            </a:r>
            <a:r>
              <a:rPr lang="fa-IR" altLang="en-US" sz="2000" b="1"/>
              <a:t>۲</a:t>
            </a:r>
            <a:r>
              <a:rPr lang="ar-SA" altLang="en-US" sz="2000" b="1"/>
              <a:t> تکه، گوشت </a:t>
            </a:r>
            <a:r>
              <a:rPr lang="fa-IR" altLang="en-US" sz="2000" b="1"/>
              <a:t>۶۰</a:t>
            </a:r>
            <a:r>
              <a:rPr lang="ar-SA" altLang="en-US" sz="2000" b="1"/>
              <a:t> گرم (یا یک تخم مرغ آب پز)، سبزیجات پخته </a:t>
            </a:r>
            <a:r>
              <a:rPr lang="fa-IR" altLang="en-US" sz="2000" b="1"/>
              <a:t>۱۰۰</a:t>
            </a:r>
            <a:r>
              <a:rPr lang="ar-SA" altLang="en-US" sz="2000" b="1"/>
              <a:t> گرم، سالاد به دلخواه، </a:t>
            </a:r>
            <a:r>
              <a:rPr lang="fa-IR" altLang="en-US" sz="2000" b="1"/>
              <a:t>۱</a:t>
            </a:r>
            <a:r>
              <a:rPr lang="ar-SA" altLang="en-US" sz="2000" b="1"/>
              <a:t> عدد میوه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قبل خواب:</a:t>
            </a:r>
            <a:r>
              <a:rPr lang="ar-SA" altLang="en-US" sz="2000" b="1"/>
              <a:t> نیم لیوان شیر، </a:t>
            </a:r>
            <a:r>
              <a:rPr lang="fa-IR" altLang="en-US" sz="2000" b="1"/>
              <a:t>۱</a:t>
            </a:r>
            <a:r>
              <a:rPr lang="ar-SA" altLang="en-US" sz="2000" b="1"/>
              <a:t> تکه بیسکویت</a:t>
            </a:r>
            <a:endParaRPr lang="en-US" altLang="en-US" sz="2000" b="1"/>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250825" y="476250"/>
            <a:ext cx="8569325"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9pPr>
          </a:lstStyle>
          <a:p>
            <a:pPr algn="ctr" rtl="1" eaLnBrk="1" hangingPunct="1">
              <a:spcBef>
                <a:spcPct val="0"/>
              </a:spcBef>
              <a:buClrTx/>
              <a:buSzTx/>
              <a:buFontTx/>
              <a:buNone/>
            </a:pPr>
            <a:r>
              <a:rPr lang="fa-IR" altLang="en-US" b="1">
                <a:solidFill>
                  <a:srgbClr val="F2F206"/>
                </a:solidFill>
              </a:rPr>
              <a:t>نمونه رژیم ۱۵۰۰ کیلوکالری</a:t>
            </a:r>
          </a:p>
          <a:p>
            <a:pPr algn="r" rtl="1" eaLnBrk="1" hangingPunct="1">
              <a:spcBef>
                <a:spcPct val="0"/>
              </a:spcBef>
              <a:buClrTx/>
              <a:buSzTx/>
              <a:buFontTx/>
              <a:buNone/>
            </a:pPr>
            <a:endParaRPr lang="fa-IR" altLang="en-US" sz="2000" b="1"/>
          </a:p>
          <a:p>
            <a:pPr algn="r" rtl="1" eaLnBrk="1" hangingPunct="1">
              <a:spcBef>
                <a:spcPct val="0"/>
              </a:spcBef>
              <a:buClrTx/>
              <a:buSzTx/>
              <a:buFontTx/>
              <a:buNone/>
            </a:pPr>
            <a:r>
              <a:rPr lang="ar-SA" altLang="en-US" sz="2000" b="1">
                <a:solidFill>
                  <a:srgbClr val="0FFF5F"/>
                </a:solidFill>
              </a:rPr>
              <a:t>صبحانه</a:t>
            </a:r>
            <a:r>
              <a:rPr lang="fa-IR" altLang="en-US" sz="2000" b="1">
                <a:solidFill>
                  <a:srgbClr val="0FFF5F"/>
                </a:solidFill>
              </a:rPr>
              <a:t>:</a:t>
            </a:r>
            <a:r>
              <a:rPr lang="fa-IR" altLang="en-US" sz="2000" b="1"/>
              <a:t> </a:t>
            </a:r>
            <a:r>
              <a:rPr lang="ar-SA" altLang="en-US" sz="2000" b="1"/>
              <a:t>نان </a:t>
            </a:r>
            <a:r>
              <a:rPr lang="fa-IR" altLang="en-US" sz="2000" b="1"/>
              <a:t>۲</a:t>
            </a:r>
            <a:r>
              <a:rPr lang="ar-SA" altLang="en-US" sz="2000" b="1"/>
              <a:t>برش</a:t>
            </a:r>
            <a:endParaRPr lang="en-US" altLang="en-US" sz="2000" b="1"/>
          </a:p>
          <a:p>
            <a:pPr algn="r" rtl="1" eaLnBrk="1" hangingPunct="1">
              <a:spcBef>
                <a:spcPct val="0"/>
              </a:spcBef>
              <a:buClrTx/>
              <a:buSzTx/>
              <a:buFontTx/>
              <a:buNone/>
            </a:pPr>
            <a:r>
              <a:rPr lang="ar-SA" altLang="en-US" sz="2000" b="1"/>
              <a:t>شیر معمولی نیم لیوان، پنیر </a:t>
            </a:r>
            <a:r>
              <a:rPr lang="fa-IR" altLang="en-US" sz="2000" b="1"/>
              <a:t>۳۰</a:t>
            </a:r>
            <a:r>
              <a:rPr lang="ar-SA" altLang="en-US" sz="2000" b="1"/>
              <a:t> گرم (یا </a:t>
            </a:r>
            <a:r>
              <a:rPr lang="fa-IR" altLang="en-US" sz="2000" b="1"/>
              <a:t>۱</a:t>
            </a:r>
            <a:r>
              <a:rPr lang="ar-SA" altLang="en-US" sz="2000" b="1"/>
              <a:t> تخم مرغ آب پز</a:t>
            </a:r>
            <a:r>
              <a:rPr lang="fa-IR" altLang="en-US" sz="2000" b="1"/>
              <a:t>)</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پیش از ظهر</a:t>
            </a:r>
            <a:r>
              <a:rPr lang="fa-IR" altLang="en-US" sz="2000" b="1">
                <a:solidFill>
                  <a:srgbClr val="FF99FF"/>
                </a:solidFill>
              </a:rPr>
              <a:t>:</a:t>
            </a:r>
            <a:r>
              <a:rPr lang="fa-IR" altLang="en-US" sz="2000" b="1"/>
              <a:t> </a:t>
            </a:r>
            <a:r>
              <a:rPr lang="ar-SA" altLang="en-US" sz="2000" b="1"/>
              <a:t>میوه </a:t>
            </a:r>
            <a:r>
              <a:rPr lang="fa-IR" altLang="en-US" sz="2000" b="1"/>
              <a:t>۱</a:t>
            </a:r>
            <a:r>
              <a:rPr lang="ar-SA" altLang="en-US" sz="2000" b="1"/>
              <a:t> واحد، چای بدون قند و شکر بدلخواه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A8214"/>
                </a:solidFill>
              </a:rPr>
              <a:t>ناهار</a:t>
            </a:r>
            <a:r>
              <a:rPr lang="fa-IR" altLang="en-US" sz="2000" b="1">
                <a:solidFill>
                  <a:srgbClr val="FA8214"/>
                </a:solidFill>
              </a:rPr>
              <a:t>:</a:t>
            </a:r>
            <a:r>
              <a:rPr lang="fa-IR" altLang="en-US" sz="2000" b="1"/>
              <a:t> </a:t>
            </a:r>
            <a:r>
              <a:rPr lang="ar-SA" altLang="en-US" sz="2000" b="1"/>
              <a:t>برنج </a:t>
            </a:r>
            <a:r>
              <a:rPr lang="fa-IR" altLang="en-US" sz="2000" b="1"/>
              <a:t>۶</a:t>
            </a:r>
            <a:r>
              <a:rPr lang="ar-SA" altLang="en-US" sz="2000" b="1"/>
              <a:t> ق غ</a:t>
            </a:r>
            <a:r>
              <a:rPr lang="fa-IR" altLang="en-US" sz="2000" b="1"/>
              <a:t>، </a:t>
            </a:r>
            <a:r>
              <a:rPr lang="ar-SA" altLang="en-US" sz="2000" b="1"/>
              <a:t>گوشت </a:t>
            </a:r>
            <a:r>
              <a:rPr lang="fa-IR" altLang="en-US" sz="2000" b="1"/>
              <a:t>۹۰</a:t>
            </a:r>
            <a:r>
              <a:rPr lang="ar-SA" altLang="en-US" sz="2000" b="1"/>
              <a:t> گرم، سبزیجات آب پز </a:t>
            </a:r>
            <a:r>
              <a:rPr lang="fa-IR" altLang="en-US" sz="2000" b="1"/>
              <a:t>۱۰۰</a:t>
            </a:r>
            <a:r>
              <a:rPr lang="ar-SA" altLang="en-US" sz="2000" b="1"/>
              <a:t> گرم، سالاد و سبزی بدون روغن و سس بدلخواه، ماست </a:t>
            </a:r>
            <a:r>
              <a:rPr lang="fa-IR" altLang="en-US" sz="2000" b="1"/>
              <a:t>۵۰</a:t>
            </a:r>
            <a:r>
              <a:rPr lang="ar-SA" altLang="en-US" sz="2000" b="1"/>
              <a:t> گرم</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عصرانه</a:t>
            </a:r>
            <a:r>
              <a:rPr lang="fa-IR" altLang="en-US" sz="2000" b="1">
                <a:solidFill>
                  <a:srgbClr val="FF99FF"/>
                </a:solidFill>
              </a:rPr>
              <a:t>:</a:t>
            </a:r>
            <a:r>
              <a:rPr lang="fa-IR" altLang="en-US" sz="2000" b="1"/>
              <a:t> </a:t>
            </a:r>
            <a:r>
              <a:rPr lang="ar-SA" altLang="en-US" sz="2000" b="1"/>
              <a:t>میوه </a:t>
            </a:r>
            <a:r>
              <a:rPr lang="fa-IR" altLang="en-US" sz="2000" b="1"/>
              <a:t>۱</a:t>
            </a:r>
            <a:r>
              <a:rPr lang="ar-SA" altLang="en-US" sz="2000" b="1"/>
              <a:t> واحد، چای بدون قند و شکر بدلخواه، </a:t>
            </a:r>
            <a:r>
              <a:rPr lang="fa-IR" altLang="en-US" sz="2000" b="1"/>
              <a:t>۱</a:t>
            </a:r>
            <a:r>
              <a:rPr lang="ar-SA" altLang="en-US" sz="2000" b="1"/>
              <a:t> عدد بیسکویت</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0000"/>
                </a:solidFill>
              </a:rPr>
              <a:t>شام</a:t>
            </a:r>
            <a:r>
              <a:rPr lang="fa-IR" altLang="en-US" sz="2000" b="1">
                <a:solidFill>
                  <a:srgbClr val="FF0000"/>
                </a:solidFill>
              </a:rPr>
              <a:t>:</a:t>
            </a:r>
            <a:r>
              <a:rPr lang="fa-IR" altLang="en-US" sz="2000" b="1"/>
              <a:t> </a:t>
            </a:r>
            <a:r>
              <a:rPr lang="ar-SA" altLang="en-US" sz="2000" b="1"/>
              <a:t>نان </a:t>
            </a:r>
            <a:r>
              <a:rPr lang="fa-IR" altLang="en-US" sz="2000" b="1"/>
              <a:t>۲</a:t>
            </a:r>
            <a:r>
              <a:rPr lang="ar-SA" altLang="en-US" sz="2000" b="1"/>
              <a:t> تکه، گوشت </a:t>
            </a:r>
            <a:r>
              <a:rPr lang="fa-IR" altLang="en-US" sz="2000" b="1"/>
              <a:t>۶۰</a:t>
            </a:r>
            <a:r>
              <a:rPr lang="ar-SA" altLang="en-US" sz="2000" b="1"/>
              <a:t> گرم (یا </a:t>
            </a:r>
            <a:r>
              <a:rPr lang="fa-IR" altLang="en-US" sz="2000" b="1"/>
              <a:t>۲</a:t>
            </a:r>
            <a:r>
              <a:rPr lang="ar-SA" altLang="en-US" sz="2000" b="1"/>
              <a:t> تخم مرغ آب پز)، سبزیجات پخته </a:t>
            </a:r>
            <a:r>
              <a:rPr lang="fa-IR" altLang="en-US" sz="2000" b="1"/>
              <a:t>۱۰۰</a:t>
            </a:r>
            <a:r>
              <a:rPr lang="ar-SA" altLang="en-US" sz="2000" b="1"/>
              <a:t> گرم، سالاد به دلخواه، </a:t>
            </a:r>
            <a:r>
              <a:rPr lang="fa-IR" altLang="en-US" sz="2000" b="1"/>
              <a:t>۱</a:t>
            </a:r>
            <a:r>
              <a:rPr lang="ar-SA" altLang="en-US" sz="2000" b="1"/>
              <a:t> عدد میوه</a:t>
            </a:r>
            <a:endParaRPr lang="en-US" altLang="en-US" sz="2000" b="1"/>
          </a:p>
          <a:p>
            <a:pPr algn="r" rtl="1" eaLnBrk="1" hangingPunct="1">
              <a:spcBef>
                <a:spcPct val="0"/>
              </a:spcBef>
              <a:buClrTx/>
              <a:buSzTx/>
              <a:buFontTx/>
              <a:buNone/>
            </a:pPr>
            <a:endParaRPr lang="en-US" altLang="en-US" sz="2000" b="1"/>
          </a:p>
          <a:p>
            <a:pPr algn="r" rtl="1" eaLnBrk="1" hangingPunct="1">
              <a:spcBef>
                <a:spcPct val="0"/>
              </a:spcBef>
              <a:buClrTx/>
              <a:buSzTx/>
              <a:buFontTx/>
              <a:buNone/>
            </a:pPr>
            <a:r>
              <a:rPr lang="ar-SA" altLang="en-US" sz="2000" b="1">
                <a:solidFill>
                  <a:srgbClr val="FF99FF"/>
                </a:solidFill>
              </a:rPr>
              <a:t>قبل خواب:</a:t>
            </a:r>
            <a:r>
              <a:rPr lang="ar-SA" altLang="en-US" sz="2000" b="1"/>
              <a:t> نیم لیوان شیر، </a:t>
            </a:r>
            <a:r>
              <a:rPr lang="fa-IR" altLang="en-US" sz="2000" b="1"/>
              <a:t>۱</a:t>
            </a:r>
            <a:r>
              <a:rPr lang="ar-SA" altLang="en-US" sz="2000" b="1"/>
              <a:t> تکه بیسکویت</a:t>
            </a:r>
            <a:endParaRPr lang="en-US" altLang="en-US" sz="2000" b="1"/>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1484313"/>
            <a:ext cx="8229600" cy="3673475"/>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mj-ea"/>
                <a:cs typeface="Tahoma" panose="020B0604030504040204" pitchFamily="34"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Zar" pitchFamily="2" charset="-78"/>
                <a:cs typeface="Zar" pitchFamily="2" charset="-78"/>
              </a:defRPr>
            </a:lvl9pPr>
          </a:lstStyle>
          <a:p>
            <a:pPr eaLnBrk="1" hangingPunct="1">
              <a:defRPr/>
            </a:pPr>
            <a:r>
              <a:rPr lang="fa-IR" altLang="en-US" sz="16600" b="1" kern="0" dirty="0" smtClean="0">
                <a:solidFill>
                  <a:srgbClr val="FFFF00"/>
                </a:solidFill>
              </a:rPr>
              <a:t>پایان</a:t>
            </a:r>
            <a:endParaRPr lang="en-US" altLang="en-US" sz="16600" b="1" kern="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idx="4294967295"/>
          </p:nvPr>
        </p:nvSpPr>
        <p:spPr>
          <a:xfrm>
            <a:off x="400050" y="333375"/>
            <a:ext cx="8229600" cy="1384300"/>
          </a:xfrm>
        </p:spPr>
        <p:txBody>
          <a:bodyPr/>
          <a:lstStyle/>
          <a:p>
            <a:pPr eaLnBrk="1" hangingPunct="1">
              <a:defRPr/>
            </a:pPr>
            <a:r>
              <a:rPr lang="ar-SA" altLang="en-US" sz="4800" b="1" dirty="0" smtClean="0">
                <a:solidFill>
                  <a:srgbClr val="FFFF00"/>
                </a:solidFill>
              </a:rPr>
              <a:t>واحدهای انرژی</a:t>
            </a:r>
            <a:endParaRPr lang="en-US" altLang="en-US" sz="4800" b="1" dirty="0" smtClean="0">
              <a:solidFill>
                <a:srgbClr val="FFFF00"/>
              </a:solidFill>
            </a:endParaRPr>
          </a:p>
        </p:txBody>
      </p:sp>
      <p:sp>
        <p:nvSpPr>
          <p:cNvPr id="974851" name="Rectangle 3"/>
          <p:cNvSpPr>
            <a:spLocks noGrp="1" noChangeArrowheads="1"/>
          </p:cNvSpPr>
          <p:nvPr>
            <p:ph type="body" idx="4294967295"/>
          </p:nvPr>
        </p:nvSpPr>
        <p:spPr>
          <a:xfrm>
            <a:off x="323850" y="1989138"/>
            <a:ext cx="8305800" cy="4495800"/>
          </a:xfrm>
        </p:spPr>
        <p:txBody>
          <a:bodyPr/>
          <a:lstStyle/>
          <a:p>
            <a:pPr algn="r" rtl="1" eaLnBrk="1" hangingPunct="1">
              <a:defRPr/>
            </a:pPr>
            <a:r>
              <a:rPr lang="ar-SA" altLang="en-US" sz="2700" b="1" dirty="0" smtClean="0"/>
              <a:t>یک کالری مقداری از انرژی است که دمای یک گرم آب را از ١٥ درجه به ١٦ درجه سانتیگراد تغییر دهد.</a:t>
            </a:r>
          </a:p>
          <a:p>
            <a:pPr algn="r" rtl="1" eaLnBrk="1" hangingPunct="1">
              <a:defRPr/>
            </a:pPr>
            <a:endParaRPr lang="ar-SA" altLang="en-US" sz="1400" b="1" dirty="0" smtClean="0"/>
          </a:p>
          <a:p>
            <a:pPr algn="r" rtl="1" eaLnBrk="1" hangingPunct="1">
              <a:defRPr/>
            </a:pPr>
            <a:r>
              <a:rPr lang="ar-SA" altLang="en-US" sz="2700" b="1" dirty="0" smtClean="0"/>
              <a:t>هر ژول مقدار انرژیی است که بتواند یک وزنه یک کیلوگرمی را با نیروی یک نیوتن یک متر جابجا کند.</a:t>
            </a:r>
          </a:p>
          <a:p>
            <a:pPr algn="r" rtl="1" eaLnBrk="1" hangingPunct="1">
              <a:defRPr/>
            </a:pPr>
            <a:endParaRPr lang="ar-SA" altLang="en-US" sz="1400" b="1" dirty="0" smtClean="0"/>
          </a:p>
          <a:p>
            <a:pPr algn="r" rtl="1" eaLnBrk="1" hangingPunct="1">
              <a:defRPr/>
            </a:pPr>
            <a:r>
              <a:rPr lang="ar-SA" altLang="en-US" sz="2700" b="1" dirty="0" smtClean="0"/>
              <a:t>هر کالری معادل ١٨/٤ ژول است. معمولا بجای واحدهای کوچک، از کیلو کالری و کیلوژول استفاده می شود.</a:t>
            </a:r>
            <a:endParaRPr lang="en-US" altLang="en-US" sz="27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4850"/>
                                        </p:tgtEl>
                                        <p:attrNameLst>
                                          <p:attrName>style.visibility</p:attrName>
                                        </p:attrNameLst>
                                      </p:cBhvr>
                                      <p:to>
                                        <p:strVal val="visible"/>
                                      </p:to>
                                    </p:set>
                                    <p:animEffect transition="in" filter="fade">
                                      <p:cBhvr>
                                        <p:cTn id="7" dur="2000"/>
                                        <p:tgtEl>
                                          <p:spTgt spid="974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4851">
                                            <p:txEl>
                                              <p:pRg st="0" end="0"/>
                                            </p:txEl>
                                          </p:spTgt>
                                        </p:tgtEl>
                                        <p:attrNameLst>
                                          <p:attrName>style.visibility</p:attrName>
                                        </p:attrNameLst>
                                      </p:cBhvr>
                                      <p:to>
                                        <p:strVal val="visible"/>
                                      </p:to>
                                    </p:set>
                                    <p:animEffect transition="in" filter="fade">
                                      <p:cBhvr>
                                        <p:cTn id="12" dur="2000"/>
                                        <p:tgtEl>
                                          <p:spTgt spid="9748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4851">
                                            <p:txEl>
                                              <p:pRg st="2" end="2"/>
                                            </p:txEl>
                                          </p:spTgt>
                                        </p:tgtEl>
                                        <p:attrNameLst>
                                          <p:attrName>style.visibility</p:attrName>
                                        </p:attrNameLst>
                                      </p:cBhvr>
                                      <p:to>
                                        <p:strVal val="visible"/>
                                      </p:to>
                                    </p:set>
                                    <p:animEffect transition="in" filter="fade">
                                      <p:cBhvr>
                                        <p:cTn id="17" dur="2000"/>
                                        <p:tgtEl>
                                          <p:spTgt spid="9748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4851">
                                            <p:txEl>
                                              <p:pRg st="4" end="4"/>
                                            </p:txEl>
                                          </p:spTgt>
                                        </p:tgtEl>
                                        <p:attrNameLst>
                                          <p:attrName>style.visibility</p:attrName>
                                        </p:attrNameLst>
                                      </p:cBhvr>
                                      <p:to>
                                        <p:strVal val="visible"/>
                                      </p:to>
                                    </p:set>
                                    <p:animEffect transition="in" filter="fade">
                                      <p:cBhvr>
                                        <p:cTn id="22" dur="2000"/>
                                        <p:tgtEl>
                                          <p:spTgt spid="974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0" grpId="0"/>
      <p:bldP spid="97485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5874" name="Rectangle 2"/>
          <p:cNvSpPr>
            <a:spLocks noGrp="1" noChangeArrowheads="1"/>
          </p:cNvSpPr>
          <p:nvPr>
            <p:ph type="title" idx="4294967295"/>
          </p:nvPr>
        </p:nvSpPr>
        <p:spPr>
          <a:xfrm>
            <a:off x="471488" y="333375"/>
            <a:ext cx="8229600" cy="1384300"/>
          </a:xfrm>
        </p:spPr>
        <p:txBody>
          <a:bodyPr/>
          <a:lstStyle/>
          <a:p>
            <a:pPr eaLnBrk="1" hangingPunct="1">
              <a:defRPr/>
            </a:pPr>
            <a:r>
              <a:rPr lang="ar-SA" altLang="en-US" sz="5400" b="1" dirty="0" smtClean="0">
                <a:solidFill>
                  <a:srgbClr val="FFFF00"/>
                </a:solidFill>
              </a:rPr>
              <a:t>متابولیسم پایه</a:t>
            </a:r>
            <a:endParaRPr lang="en-US" altLang="en-US" sz="5400" b="1" dirty="0" smtClean="0">
              <a:solidFill>
                <a:srgbClr val="FFFF00"/>
              </a:solidFill>
            </a:endParaRPr>
          </a:p>
        </p:txBody>
      </p:sp>
      <p:sp>
        <p:nvSpPr>
          <p:cNvPr id="975875" name="Rectangle 3"/>
          <p:cNvSpPr>
            <a:spLocks noGrp="1" noChangeArrowheads="1"/>
          </p:cNvSpPr>
          <p:nvPr>
            <p:ph type="body" idx="4294967295"/>
          </p:nvPr>
        </p:nvSpPr>
        <p:spPr>
          <a:xfrm>
            <a:off x="395288" y="1989138"/>
            <a:ext cx="8305800" cy="4495800"/>
          </a:xfrm>
        </p:spPr>
        <p:txBody>
          <a:bodyPr/>
          <a:lstStyle/>
          <a:p>
            <a:pPr algn="r" rtl="1" eaLnBrk="1" hangingPunct="1">
              <a:lnSpc>
                <a:spcPct val="90000"/>
              </a:lnSpc>
              <a:defRPr/>
            </a:pPr>
            <a:r>
              <a:rPr lang="fa-IR" altLang="en-US" sz="2400" b="1" dirty="0" smtClean="0"/>
              <a:t>متابولیسم پایه (</a:t>
            </a:r>
            <a:r>
              <a:rPr lang="en-US" altLang="en-US" sz="2400" b="1" dirty="0" smtClean="0"/>
              <a:t>Basal Metabolic Rate = BMR</a:t>
            </a:r>
            <a:r>
              <a:rPr lang="fa-IR" altLang="en-US" sz="2400" b="1" dirty="0" smtClean="0"/>
              <a:t>) مقدار انرژ</a:t>
            </a:r>
            <a:r>
              <a:rPr lang="ar-SA" altLang="en-US" sz="2400" b="1" dirty="0" smtClean="0"/>
              <a:t>ی </a:t>
            </a:r>
            <a:r>
              <a:rPr lang="fa-IR" altLang="en-US" sz="2400" b="1" dirty="0" smtClean="0"/>
              <a:t>مورد نیاز بدن برا</a:t>
            </a:r>
            <a:r>
              <a:rPr lang="ar-SA" altLang="en-US" sz="2400" b="1" dirty="0" smtClean="0"/>
              <a:t>ی </a:t>
            </a:r>
            <a:r>
              <a:rPr lang="fa-IR" altLang="en-US" sz="2400" b="1" dirty="0" smtClean="0"/>
              <a:t>حفظ حیات در حالت خواب و در حالیکه </a:t>
            </a:r>
            <a:r>
              <a:rPr lang="ar-SA" altLang="en-US" sz="2400" b="1" dirty="0" smtClean="0"/>
              <a:t>١٢</a:t>
            </a:r>
            <a:r>
              <a:rPr lang="fa-IR" altLang="en-US" sz="2400" b="1" dirty="0" smtClean="0"/>
              <a:t> ساعت از آخرین غذا</a:t>
            </a:r>
            <a:r>
              <a:rPr lang="ar-SA" altLang="en-US" sz="2400" b="1" dirty="0" smtClean="0"/>
              <a:t>ی </a:t>
            </a:r>
            <a:r>
              <a:rPr lang="fa-IR" altLang="en-US" sz="2400" b="1" dirty="0" smtClean="0"/>
              <a:t>خورده گذشته باشد و دما</a:t>
            </a:r>
            <a:r>
              <a:rPr lang="ar-SA" altLang="en-US" sz="2400" b="1" dirty="0" smtClean="0"/>
              <a:t>ی </a:t>
            </a:r>
            <a:r>
              <a:rPr lang="fa-IR" altLang="en-US" sz="2400" b="1" dirty="0" smtClean="0"/>
              <a:t>محیط بطور</a:t>
            </a:r>
            <a:r>
              <a:rPr lang="ar-SA" altLang="en-US" sz="2400" b="1" dirty="0" smtClean="0"/>
              <a:t>ی </a:t>
            </a:r>
            <a:r>
              <a:rPr lang="fa-IR" altLang="en-US" sz="2400" b="1" dirty="0" smtClean="0"/>
              <a:t>مناسب باشد که تعریق یا لرز اتفاق نیفتد.</a:t>
            </a:r>
          </a:p>
          <a:p>
            <a:pPr algn="r" rtl="1" eaLnBrk="1" hangingPunct="1">
              <a:lnSpc>
                <a:spcPct val="90000"/>
              </a:lnSpc>
              <a:defRPr/>
            </a:pPr>
            <a:endParaRPr lang="fa-IR" altLang="en-US" sz="1200" b="1" dirty="0" smtClean="0"/>
          </a:p>
          <a:p>
            <a:pPr algn="r" rtl="1" eaLnBrk="1" hangingPunct="1">
              <a:lnSpc>
                <a:spcPct val="90000"/>
              </a:lnSpc>
              <a:defRPr/>
            </a:pPr>
            <a:r>
              <a:rPr lang="fa-IR" altLang="en-US" sz="2400" b="1" dirty="0" smtClean="0"/>
              <a:t>شامل انرژ</a:t>
            </a:r>
            <a:r>
              <a:rPr lang="ar-SA" altLang="en-US" sz="2400" b="1" dirty="0" smtClean="0"/>
              <a:t>ی </a:t>
            </a:r>
            <a:r>
              <a:rPr lang="fa-IR" altLang="en-US" sz="2400" b="1" dirty="0" smtClean="0"/>
              <a:t>مورد نیاز فعالیتها</a:t>
            </a:r>
            <a:r>
              <a:rPr lang="ar-SA" altLang="en-US" sz="2400" b="1" dirty="0" smtClean="0"/>
              <a:t>ی </a:t>
            </a:r>
            <a:r>
              <a:rPr lang="fa-IR" altLang="en-US" sz="2400" b="1" dirty="0" smtClean="0"/>
              <a:t>غیر اراد</a:t>
            </a:r>
            <a:r>
              <a:rPr lang="ar-SA" altLang="en-US" sz="2400" b="1" dirty="0" smtClean="0"/>
              <a:t>ی </a:t>
            </a:r>
            <a:r>
              <a:rPr lang="fa-IR" altLang="en-US" sz="2400" b="1" dirty="0" smtClean="0"/>
              <a:t>بدن از قبیل تنفس، ضربان قلب، گردش خون، فعالیت متابولیک</a:t>
            </a:r>
            <a:r>
              <a:rPr lang="ar-SA" altLang="en-US" sz="2400" b="1" dirty="0" smtClean="0"/>
              <a:t>ی </a:t>
            </a:r>
            <a:r>
              <a:rPr lang="fa-IR" altLang="en-US" sz="2400" b="1" dirty="0" smtClean="0"/>
              <a:t>سلولها و تنظیم حرارت بدن م</a:t>
            </a:r>
            <a:r>
              <a:rPr lang="ar-SA" altLang="en-US" sz="2400" b="1" dirty="0" smtClean="0"/>
              <a:t>ی </a:t>
            </a:r>
            <a:r>
              <a:rPr lang="fa-IR" altLang="en-US" sz="2400" b="1" dirty="0" smtClean="0"/>
              <a:t>باشد.</a:t>
            </a:r>
          </a:p>
          <a:p>
            <a:pPr algn="r" rtl="1" eaLnBrk="1" hangingPunct="1">
              <a:lnSpc>
                <a:spcPct val="90000"/>
              </a:lnSpc>
              <a:defRPr/>
            </a:pPr>
            <a:endParaRPr lang="fa-IR" altLang="en-US" sz="1200" b="1" dirty="0" smtClean="0"/>
          </a:p>
          <a:p>
            <a:pPr algn="r" rtl="1" eaLnBrk="1" hangingPunct="1">
              <a:lnSpc>
                <a:spcPct val="90000"/>
              </a:lnSpc>
              <a:defRPr/>
            </a:pPr>
            <a:r>
              <a:rPr lang="fa-IR" altLang="en-US" sz="2400" b="1" dirty="0" smtClean="0"/>
              <a:t>حدود سه پنجم </a:t>
            </a:r>
            <a:r>
              <a:rPr lang="en-US" altLang="en-US" sz="2400" b="1" dirty="0" smtClean="0"/>
              <a:t>BMR</a:t>
            </a:r>
            <a:r>
              <a:rPr lang="fa-IR" altLang="en-US" sz="2400" b="1" dirty="0" smtClean="0"/>
              <a:t> برا</a:t>
            </a:r>
            <a:r>
              <a:rPr lang="ar-SA" altLang="en-US" sz="2400" b="1" dirty="0" smtClean="0"/>
              <a:t>ی </a:t>
            </a:r>
            <a:r>
              <a:rPr lang="fa-IR" altLang="en-US" sz="2400" b="1" dirty="0" smtClean="0"/>
              <a:t>فعالیت قلب، ریه ها، کبد و کلیه، و یک پنجمش برا</a:t>
            </a:r>
            <a:r>
              <a:rPr lang="ar-SA" altLang="en-US" sz="2400" b="1" dirty="0" smtClean="0"/>
              <a:t>ی </a:t>
            </a:r>
            <a:r>
              <a:rPr lang="fa-IR" altLang="en-US" sz="2400" b="1" dirty="0" smtClean="0"/>
              <a:t>فعالیت سیستم عصب</a:t>
            </a:r>
            <a:r>
              <a:rPr lang="ar-SA" altLang="en-US" sz="2400" b="1" dirty="0" smtClean="0"/>
              <a:t>ی </a:t>
            </a:r>
            <a:r>
              <a:rPr lang="fa-IR" altLang="en-US" sz="2400" b="1" dirty="0" smtClean="0"/>
              <a:t>صرف م</a:t>
            </a:r>
            <a:r>
              <a:rPr lang="ar-SA" altLang="en-US" sz="2400" b="1" dirty="0" smtClean="0"/>
              <a:t>ی </a:t>
            </a:r>
            <a:r>
              <a:rPr lang="fa-IR" altLang="en-US" sz="2400" b="1" dirty="0" smtClean="0"/>
              <a:t>شود.</a:t>
            </a:r>
            <a:endParaRPr lang="en-US" altLang="en-US"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5874"/>
                                        </p:tgtEl>
                                        <p:attrNameLst>
                                          <p:attrName>style.visibility</p:attrName>
                                        </p:attrNameLst>
                                      </p:cBhvr>
                                      <p:to>
                                        <p:strVal val="visible"/>
                                      </p:to>
                                    </p:set>
                                    <p:animEffect transition="in" filter="fade">
                                      <p:cBhvr>
                                        <p:cTn id="7" dur="2000"/>
                                        <p:tgtEl>
                                          <p:spTgt spid="975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5875">
                                            <p:txEl>
                                              <p:pRg st="0" end="0"/>
                                            </p:txEl>
                                          </p:spTgt>
                                        </p:tgtEl>
                                        <p:attrNameLst>
                                          <p:attrName>style.visibility</p:attrName>
                                        </p:attrNameLst>
                                      </p:cBhvr>
                                      <p:to>
                                        <p:strVal val="visible"/>
                                      </p:to>
                                    </p:set>
                                    <p:animEffect transition="in" filter="fade">
                                      <p:cBhvr>
                                        <p:cTn id="12" dur="2000"/>
                                        <p:tgtEl>
                                          <p:spTgt spid="9758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5875">
                                            <p:txEl>
                                              <p:pRg st="2" end="2"/>
                                            </p:txEl>
                                          </p:spTgt>
                                        </p:tgtEl>
                                        <p:attrNameLst>
                                          <p:attrName>style.visibility</p:attrName>
                                        </p:attrNameLst>
                                      </p:cBhvr>
                                      <p:to>
                                        <p:strVal val="visible"/>
                                      </p:to>
                                    </p:set>
                                    <p:animEffect transition="in" filter="fade">
                                      <p:cBhvr>
                                        <p:cTn id="17" dur="2000"/>
                                        <p:tgtEl>
                                          <p:spTgt spid="9758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5875">
                                            <p:txEl>
                                              <p:pRg st="4" end="4"/>
                                            </p:txEl>
                                          </p:spTgt>
                                        </p:tgtEl>
                                        <p:attrNameLst>
                                          <p:attrName>style.visibility</p:attrName>
                                        </p:attrNameLst>
                                      </p:cBhvr>
                                      <p:to>
                                        <p:strVal val="visible"/>
                                      </p:to>
                                    </p:set>
                                    <p:animEffect transition="in" filter="fade">
                                      <p:cBhvr>
                                        <p:cTn id="22" dur="2000"/>
                                        <p:tgtEl>
                                          <p:spTgt spid="975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5874" grpId="0"/>
      <p:bldP spid="97587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2258" name="Rectangle 2"/>
          <p:cNvSpPr>
            <a:spLocks noGrp="1" noChangeArrowheads="1"/>
          </p:cNvSpPr>
          <p:nvPr>
            <p:ph type="body" idx="4294967295"/>
          </p:nvPr>
        </p:nvSpPr>
        <p:spPr>
          <a:xfrm>
            <a:off x="323850" y="1484313"/>
            <a:ext cx="8424863" cy="5184775"/>
          </a:xfrm>
        </p:spPr>
        <p:txBody>
          <a:bodyPr/>
          <a:lstStyle/>
          <a:p>
            <a:pPr algn="r" rtl="1" eaLnBrk="1" hangingPunct="1">
              <a:defRPr/>
            </a:pPr>
            <a:r>
              <a:rPr lang="fa-IR" sz="2200" b="1" dirty="0" smtClean="0"/>
              <a:t>عدم تحمل گلوكز / متابولیسم غیرعادی گلوكز</a:t>
            </a:r>
            <a:r>
              <a:rPr lang="fa-IR" sz="2200" b="1" dirty="0"/>
              <a:t> </a:t>
            </a:r>
            <a:r>
              <a:rPr lang="fa-IR" sz="2200" b="1" dirty="0" smtClean="0"/>
              <a:t>= دیابت نوع </a:t>
            </a:r>
            <a:r>
              <a:rPr lang="en-US" sz="2200" b="1" dirty="0" smtClean="0"/>
              <a:t>II</a:t>
            </a:r>
            <a:endParaRPr lang="fa-IR" sz="2200" b="1" dirty="0" smtClean="0"/>
          </a:p>
          <a:p>
            <a:pPr algn="r" rtl="1" eaLnBrk="1" hangingPunct="1">
              <a:defRPr/>
            </a:pPr>
            <a:r>
              <a:rPr lang="fa-IR" sz="2200" b="1" dirty="0" smtClean="0"/>
              <a:t>گرفتاری های ارتوپدیك</a:t>
            </a:r>
          </a:p>
          <a:p>
            <a:pPr algn="r" rtl="1" eaLnBrk="1" hangingPunct="1">
              <a:defRPr/>
            </a:pPr>
            <a:r>
              <a:rPr lang="fa-IR" sz="2200" b="1" dirty="0" smtClean="0"/>
              <a:t>مشكلات اعصاب</a:t>
            </a:r>
          </a:p>
          <a:p>
            <a:pPr algn="r" rtl="1" eaLnBrk="1" hangingPunct="1">
              <a:defRPr/>
            </a:pPr>
            <a:r>
              <a:rPr lang="fa-IR" sz="2200" b="1" dirty="0"/>
              <a:t>سردردها</a:t>
            </a:r>
          </a:p>
          <a:p>
            <a:pPr algn="r" rtl="1" eaLnBrk="1" hangingPunct="1">
              <a:defRPr/>
            </a:pPr>
            <a:r>
              <a:rPr lang="fa-IR" sz="2200" b="1" dirty="0" smtClean="0"/>
              <a:t>بیماری های غدد درون ریز</a:t>
            </a:r>
          </a:p>
          <a:p>
            <a:pPr algn="r" rtl="1" eaLnBrk="1" hangingPunct="1">
              <a:defRPr/>
            </a:pPr>
            <a:r>
              <a:rPr lang="fa-IR" sz="2200" b="1" dirty="0" smtClean="0"/>
              <a:t>گرفتاریهای معدی روده ای / دیگر بیماریهای گوارشی</a:t>
            </a:r>
          </a:p>
          <a:p>
            <a:pPr algn="r" rtl="1" eaLnBrk="1" hangingPunct="1">
              <a:lnSpc>
                <a:spcPct val="80000"/>
              </a:lnSpc>
              <a:defRPr/>
            </a:pPr>
            <a:r>
              <a:rPr lang="fa-IR" sz="2200" b="1" dirty="0"/>
              <a:t>افزایش فشارخون</a:t>
            </a:r>
          </a:p>
          <a:p>
            <a:pPr algn="r" rtl="1" eaLnBrk="1" hangingPunct="1">
              <a:lnSpc>
                <a:spcPct val="80000"/>
              </a:lnSpc>
              <a:defRPr/>
            </a:pPr>
            <a:r>
              <a:rPr lang="fa-IR" sz="2200" b="1" dirty="0"/>
              <a:t>فاكتورهای خطر قلبی – عروقی: تری گلیسرید و </a:t>
            </a:r>
            <a:r>
              <a:rPr lang="en-US" sz="2200" b="1" dirty="0"/>
              <a:t>LDL-c</a:t>
            </a:r>
            <a:r>
              <a:rPr lang="fa-IR" sz="2200" b="1" dirty="0"/>
              <a:t> بالا</a:t>
            </a:r>
          </a:p>
          <a:p>
            <a:pPr algn="r" rtl="1" eaLnBrk="1" hangingPunct="1">
              <a:lnSpc>
                <a:spcPct val="80000"/>
              </a:lnSpc>
              <a:defRPr/>
            </a:pPr>
            <a:r>
              <a:rPr lang="fa-IR" sz="2200" b="1" dirty="0"/>
              <a:t>تورم مثانه</a:t>
            </a:r>
          </a:p>
          <a:p>
            <a:pPr algn="r" rtl="1" eaLnBrk="1" hangingPunct="1">
              <a:lnSpc>
                <a:spcPct val="80000"/>
              </a:lnSpc>
              <a:defRPr/>
            </a:pPr>
            <a:r>
              <a:rPr lang="fa-IR" sz="2200" b="1" dirty="0" smtClean="0"/>
              <a:t>رشد سریعتر و رسش </a:t>
            </a:r>
            <a:r>
              <a:rPr lang="fa-IR" sz="2200" b="1" dirty="0"/>
              <a:t>زود </a:t>
            </a:r>
            <a:r>
              <a:rPr lang="fa-IR" sz="2200" b="1" dirty="0" smtClean="0"/>
              <a:t>هنگام</a:t>
            </a:r>
          </a:p>
          <a:p>
            <a:pPr algn="r" rtl="1" eaLnBrk="1" hangingPunct="1">
              <a:lnSpc>
                <a:spcPct val="80000"/>
              </a:lnSpc>
              <a:defRPr/>
            </a:pPr>
            <a:r>
              <a:rPr lang="fa-IR" sz="2200" b="1" dirty="0" smtClean="0"/>
              <a:t>بلوغ زودرس دختران = </a:t>
            </a:r>
            <a:r>
              <a:rPr lang="fa-IR" sz="2200" b="1" dirty="0" smtClean="0">
                <a:solidFill>
                  <a:srgbClr val="FA8214"/>
                </a:solidFill>
              </a:rPr>
              <a:t>قد کوتاهتر</a:t>
            </a:r>
            <a:endParaRPr lang="fa-IR" sz="2200" b="1" dirty="0">
              <a:solidFill>
                <a:srgbClr val="FA8214"/>
              </a:solidFill>
            </a:endParaRPr>
          </a:p>
          <a:p>
            <a:pPr algn="r" rtl="1" eaLnBrk="1" hangingPunct="1">
              <a:defRPr/>
            </a:pPr>
            <a:r>
              <a:rPr lang="fa-IR" sz="2200" b="1" dirty="0"/>
              <a:t>چاقی در </a:t>
            </a:r>
            <a:r>
              <a:rPr lang="fa-IR" sz="2200" b="1" dirty="0" smtClean="0"/>
              <a:t>بزرگسالی = </a:t>
            </a:r>
            <a:r>
              <a:rPr lang="fa-IR" sz="2200" b="1" dirty="0" smtClean="0">
                <a:solidFill>
                  <a:srgbClr val="FFC000"/>
                </a:solidFill>
              </a:rPr>
              <a:t>قد کوتاهتر</a:t>
            </a:r>
            <a:endParaRPr lang="fa-IR" sz="2200" b="1" dirty="0">
              <a:solidFill>
                <a:srgbClr val="FFC000"/>
              </a:solidFill>
            </a:endParaRPr>
          </a:p>
          <a:p>
            <a:pPr algn="r" rtl="1" eaLnBrk="1" hangingPunct="1">
              <a:lnSpc>
                <a:spcPct val="80000"/>
              </a:lnSpc>
              <a:defRPr/>
            </a:pPr>
            <a:r>
              <a:rPr lang="fa-IR" sz="2200" b="1" dirty="0" smtClean="0"/>
              <a:t>كمی </a:t>
            </a:r>
            <a:r>
              <a:rPr lang="fa-IR" sz="2200" b="1" dirty="0"/>
              <a:t>تحمل به </a:t>
            </a:r>
            <a:r>
              <a:rPr lang="fa-IR" sz="2200" b="1" dirty="0" smtClean="0"/>
              <a:t>فعالیت</a:t>
            </a:r>
            <a:endParaRPr lang="fa-IR" sz="2200" b="1" dirty="0"/>
          </a:p>
        </p:txBody>
      </p:sp>
      <p:sp>
        <p:nvSpPr>
          <p:cNvPr id="2912259" name="Rectangle 3"/>
          <p:cNvSpPr>
            <a:spLocks noGrp="1" noChangeArrowheads="1"/>
          </p:cNvSpPr>
          <p:nvPr>
            <p:ph type="title" idx="4294967295"/>
          </p:nvPr>
        </p:nvSpPr>
        <p:spPr>
          <a:xfrm>
            <a:off x="323850" y="260350"/>
            <a:ext cx="8569325" cy="1008063"/>
          </a:xfrm>
          <a:ln>
            <a:solidFill>
              <a:schemeClr val="bg2"/>
            </a:solidFill>
          </a:ln>
        </p:spPr>
        <p:txBody>
          <a:bodyPr/>
          <a:lstStyle/>
          <a:p>
            <a:pPr rtl="1" eaLnBrk="1" hangingPunct="1">
              <a:defRPr/>
            </a:pPr>
            <a:r>
              <a:rPr lang="fa-IR" sz="3200" b="1" dirty="0" smtClean="0">
                <a:solidFill>
                  <a:srgbClr val="FFFF00"/>
                </a:solidFill>
              </a:rPr>
              <a:t>مشكلات جسمی ناشی از چاقی كودكان</a:t>
            </a:r>
            <a:endParaRPr lang="en-US" sz="3200" b="1" dirty="0" smtClean="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12259"/>
                                        </p:tgtEl>
                                        <p:attrNameLst>
                                          <p:attrName>style.visibility</p:attrName>
                                        </p:attrNameLst>
                                      </p:cBhvr>
                                      <p:to>
                                        <p:strVal val="visible"/>
                                      </p:to>
                                    </p:set>
                                    <p:animEffect transition="in" filter="fade">
                                      <p:cBhvr>
                                        <p:cTn id="7" dur="2000"/>
                                        <p:tgtEl>
                                          <p:spTgt spid="29122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12258">
                                            <p:txEl>
                                              <p:pRg st="0" end="0"/>
                                            </p:txEl>
                                          </p:spTgt>
                                        </p:tgtEl>
                                        <p:attrNameLst>
                                          <p:attrName>style.visibility</p:attrName>
                                        </p:attrNameLst>
                                      </p:cBhvr>
                                      <p:to>
                                        <p:strVal val="visible"/>
                                      </p:to>
                                    </p:set>
                                    <p:animEffect transition="in" filter="fade">
                                      <p:cBhvr>
                                        <p:cTn id="12" dur="2000"/>
                                        <p:tgtEl>
                                          <p:spTgt spid="29122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12258">
                                            <p:txEl>
                                              <p:pRg st="1" end="1"/>
                                            </p:txEl>
                                          </p:spTgt>
                                        </p:tgtEl>
                                        <p:attrNameLst>
                                          <p:attrName>style.visibility</p:attrName>
                                        </p:attrNameLst>
                                      </p:cBhvr>
                                      <p:to>
                                        <p:strVal val="visible"/>
                                      </p:to>
                                    </p:set>
                                    <p:animEffect transition="in" filter="fade">
                                      <p:cBhvr>
                                        <p:cTn id="17" dur="2000"/>
                                        <p:tgtEl>
                                          <p:spTgt spid="291225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12258">
                                            <p:txEl>
                                              <p:pRg st="2" end="2"/>
                                            </p:txEl>
                                          </p:spTgt>
                                        </p:tgtEl>
                                        <p:attrNameLst>
                                          <p:attrName>style.visibility</p:attrName>
                                        </p:attrNameLst>
                                      </p:cBhvr>
                                      <p:to>
                                        <p:strVal val="visible"/>
                                      </p:to>
                                    </p:set>
                                    <p:animEffect transition="in" filter="fade">
                                      <p:cBhvr>
                                        <p:cTn id="22" dur="2000"/>
                                        <p:tgtEl>
                                          <p:spTgt spid="291225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12258">
                                            <p:txEl>
                                              <p:pRg st="3" end="3"/>
                                            </p:txEl>
                                          </p:spTgt>
                                        </p:tgtEl>
                                        <p:attrNameLst>
                                          <p:attrName>style.visibility</p:attrName>
                                        </p:attrNameLst>
                                      </p:cBhvr>
                                      <p:to>
                                        <p:strVal val="visible"/>
                                      </p:to>
                                    </p:set>
                                    <p:animEffect transition="in" filter="fade">
                                      <p:cBhvr>
                                        <p:cTn id="27" dur="2000"/>
                                        <p:tgtEl>
                                          <p:spTgt spid="291225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12258">
                                            <p:txEl>
                                              <p:pRg st="4" end="4"/>
                                            </p:txEl>
                                          </p:spTgt>
                                        </p:tgtEl>
                                        <p:attrNameLst>
                                          <p:attrName>style.visibility</p:attrName>
                                        </p:attrNameLst>
                                      </p:cBhvr>
                                      <p:to>
                                        <p:strVal val="visible"/>
                                      </p:to>
                                    </p:set>
                                    <p:animEffect transition="in" filter="fade">
                                      <p:cBhvr>
                                        <p:cTn id="32" dur="2000"/>
                                        <p:tgtEl>
                                          <p:spTgt spid="2912258">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12258">
                                            <p:txEl>
                                              <p:pRg st="5" end="5"/>
                                            </p:txEl>
                                          </p:spTgt>
                                        </p:tgtEl>
                                        <p:attrNameLst>
                                          <p:attrName>style.visibility</p:attrName>
                                        </p:attrNameLst>
                                      </p:cBhvr>
                                      <p:to>
                                        <p:strVal val="visible"/>
                                      </p:to>
                                    </p:set>
                                    <p:animEffect transition="in" filter="fade">
                                      <p:cBhvr>
                                        <p:cTn id="37" dur="2000"/>
                                        <p:tgtEl>
                                          <p:spTgt spid="2912258">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12258">
                                            <p:txEl>
                                              <p:pRg st="6" end="6"/>
                                            </p:txEl>
                                          </p:spTgt>
                                        </p:tgtEl>
                                        <p:attrNameLst>
                                          <p:attrName>style.visibility</p:attrName>
                                        </p:attrNameLst>
                                      </p:cBhvr>
                                      <p:to>
                                        <p:strVal val="visible"/>
                                      </p:to>
                                    </p:set>
                                    <p:animEffect transition="in" filter="fade">
                                      <p:cBhvr>
                                        <p:cTn id="42" dur="2000"/>
                                        <p:tgtEl>
                                          <p:spTgt spid="2912258">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12258">
                                            <p:txEl>
                                              <p:pRg st="7" end="7"/>
                                            </p:txEl>
                                          </p:spTgt>
                                        </p:tgtEl>
                                        <p:attrNameLst>
                                          <p:attrName>style.visibility</p:attrName>
                                        </p:attrNameLst>
                                      </p:cBhvr>
                                      <p:to>
                                        <p:strVal val="visible"/>
                                      </p:to>
                                    </p:set>
                                    <p:animEffect transition="in" filter="fade">
                                      <p:cBhvr>
                                        <p:cTn id="47" dur="2000"/>
                                        <p:tgtEl>
                                          <p:spTgt spid="2912258">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12258">
                                            <p:txEl>
                                              <p:pRg st="8" end="8"/>
                                            </p:txEl>
                                          </p:spTgt>
                                        </p:tgtEl>
                                        <p:attrNameLst>
                                          <p:attrName>style.visibility</p:attrName>
                                        </p:attrNameLst>
                                      </p:cBhvr>
                                      <p:to>
                                        <p:strVal val="visible"/>
                                      </p:to>
                                    </p:set>
                                    <p:animEffect transition="in" filter="fade">
                                      <p:cBhvr>
                                        <p:cTn id="52" dur="2000"/>
                                        <p:tgtEl>
                                          <p:spTgt spid="2912258">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12258">
                                            <p:txEl>
                                              <p:pRg st="9" end="9"/>
                                            </p:txEl>
                                          </p:spTgt>
                                        </p:tgtEl>
                                        <p:attrNameLst>
                                          <p:attrName>style.visibility</p:attrName>
                                        </p:attrNameLst>
                                      </p:cBhvr>
                                      <p:to>
                                        <p:strVal val="visible"/>
                                      </p:to>
                                    </p:set>
                                    <p:animEffect transition="in" filter="fade">
                                      <p:cBhvr>
                                        <p:cTn id="57" dur="2000"/>
                                        <p:tgtEl>
                                          <p:spTgt spid="2912258">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912258">
                                            <p:txEl>
                                              <p:pRg st="10" end="10"/>
                                            </p:txEl>
                                          </p:spTgt>
                                        </p:tgtEl>
                                        <p:attrNameLst>
                                          <p:attrName>style.visibility</p:attrName>
                                        </p:attrNameLst>
                                      </p:cBhvr>
                                      <p:to>
                                        <p:strVal val="visible"/>
                                      </p:to>
                                    </p:set>
                                    <p:animEffect transition="in" filter="fade">
                                      <p:cBhvr>
                                        <p:cTn id="62" dur="2000"/>
                                        <p:tgtEl>
                                          <p:spTgt spid="2912258">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912258">
                                            <p:txEl>
                                              <p:pRg st="11" end="11"/>
                                            </p:txEl>
                                          </p:spTgt>
                                        </p:tgtEl>
                                        <p:attrNameLst>
                                          <p:attrName>style.visibility</p:attrName>
                                        </p:attrNameLst>
                                      </p:cBhvr>
                                      <p:to>
                                        <p:strVal val="visible"/>
                                      </p:to>
                                    </p:set>
                                    <p:animEffect transition="in" filter="fade">
                                      <p:cBhvr>
                                        <p:cTn id="67" dur="2000"/>
                                        <p:tgtEl>
                                          <p:spTgt spid="2912258">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912258">
                                            <p:txEl>
                                              <p:pRg st="12" end="12"/>
                                            </p:txEl>
                                          </p:spTgt>
                                        </p:tgtEl>
                                        <p:attrNameLst>
                                          <p:attrName>style.visibility</p:attrName>
                                        </p:attrNameLst>
                                      </p:cBhvr>
                                      <p:to>
                                        <p:strVal val="visible"/>
                                      </p:to>
                                    </p:set>
                                    <p:animEffect transition="in" filter="fade">
                                      <p:cBhvr>
                                        <p:cTn id="72" dur="2000"/>
                                        <p:tgtEl>
                                          <p:spTgt spid="291225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2258" grpId="0" build="p"/>
      <p:bldP spid="2912259"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6898" name="Rectangle 2"/>
          <p:cNvSpPr>
            <a:spLocks noGrp="1" noChangeArrowheads="1"/>
          </p:cNvSpPr>
          <p:nvPr>
            <p:ph type="title" idx="4294967295"/>
          </p:nvPr>
        </p:nvSpPr>
        <p:spPr>
          <a:xfrm>
            <a:off x="323850" y="404813"/>
            <a:ext cx="8640763" cy="1152525"/>
          </a:xfrm>
        </p:spPr>
        <p:txBody>
          <a:bodyPr/>
          <a:lstStyle/>
          <a:p>
            <a:pPr eaLnBrk="1" hangingPunct="1">
              <a:defRPr/>
            </a:pPr>
            <a:r>
              <a:rPr lang="ar-SA" altLang="en-US" sz="4800" b="1" dirty="0" smtClean="0">
                <a:solidFill>
                  <a:srgbClr val="FFFF00"/>
                </a:solidFill>
              </a:rPr>
              <a:t>عوامل موثر بر متابولیسم پایه</a:t>
            </a:r>
            <a:endParaRPr lang="en-US" altLang="en-US" sz="4800" b="1" dirty="0" smtClean="0">
              <a:solidFill>
                <a:srgbClr val="FFFF00"/>
              </a:solidFill>
            </a:endParaRPr>
          </a:p>
        </p:txBody>
      </p:sp>
      <p:sp>
        <p:nvSpPr>
          <p:cNvPr id="976899" name="Rectangle 3"/>
          <p:cNvSpPr>
            <a:spLocks noGrp="1" noChangeArrowheads="1"/>
          </p:cNvSpPr>
          <p:nvPr>
            <p:ph type="body" idx="4294967295"/>
          </p:nvPr>
        </p:nvSpPr>
        <p:spPr>
          <a:xfrm>
            <a:off x="179388" y="2060575"/>
            <a:ext cx="8642350" cy="4495800"/>
          </a:xfrm>
        </p:spPr>
        <p:txBody>
          <a:bodyPr/>
          <a:lstStyle/>
          <a:p>
            <a:pPr algn="r" rtl="1" eaLnBrk="1" hangingPunct="1">
              <a:lnSpc>
                <a:spcPct val="80000"/>
              </a:lnSpc>
              <a:defRPr/>
            </a:pPr>
            <a:r>
              <a:rPr lang="fa-IR" altLang="en-US" sz="2400" b="1" dirty="0" smtClean="0"/>
              <a:t>ترکیب بدن: چرب</a:t>
            </a:r>
            <a:r>
              <a:rPr lang="ar-SA" altLang="en-US" sz="2400" b="1" dirty="0" smtClean="0"/>
              <a:t>ی </a:t>
            </a:r>
            <a:r>
              <a:rPr lang="fa-IR" altLang="en-US" sz="2400" b="1" dirty="0" smtClean="0"/>
              <a:t>بیشتر، انرژ</a:t>
            </a:r>
            <a:r>
              <a:rPr lang="ar-SA" altLang="en-US" sz="2400" b="1" dirty="0" smtClean="0"/>
              <a:t>ی </a:t>
            </a:r>
            <a:r>
              <a:rPr lang="fa-IR" altLang="en-US" sz="2400" b="1" dirty="0" smtClean="0"/>
              <a:t>مورد نیاز کمتر</a:t>
            </a:r>
          </a:p>
          <a:p>
            <a:pPr algn="r" rtl="1" eaLnBrk="1" hangingPunct="1">
              <a:lnSpc>
                <a:spcPct val="80000"/>
              </a:lnSpc>
              <a:defRPr/>
            </a:pPr>
            <a:endParaRPr lang="fa-IR" altLang="en-US" sz="1200" b="1" dirty="0" smtClean="0"/>
          </a:p>
          <a:p>
            <a:pPr algn="r" rtl="1" eaLnBrk="1" hangingPunct="1">
              <a:lnSpc>
                <a:spcPct val="80000"/>
              </a:lnSpc>
              <a:defRPr/>
            </a:pPr>
            <a:r>
              <a:rPr lang="fa-IR" altLang="en-US" sz="2400" b="1" dirty="0" smtClean="0"/>
              <a:t>سطح و اندازه بدن: هر چه بزرگتر، انرژ</a:t>
            </a:r>
            <a:r>
              <a:rPr lang="ar-SA" altLang="en-US" sz="2400" b="1" dirty="0" smtClean="0"/>
              <a:t>ی </a:t>
            </a:r>
            <a:r>
              <a:rPr lang="fa-IR" altLang="en-US" sz="2400" b="1" dirty="0" smtClean="0"/>
              <a:t>مورد نیاز بیشتر</a:t>
            </a:r>
          </a:p>
          <a:p>
            <a:pPr algn="r" rtl="1" eaLnBrk="1" hangingPunct="1">
              <a:lnSpc>
                <a:spcPct val="80000"/>
              </a:lnSpc>
              <a:defRPr/>
            </a:pPr>
            <a:endParaRPr lang="fa-IR" altLang="en-US" sz="1200" b="1" dirty="0" smtClean="0"/>
          </a:p>
          <a:p>
            <a:pPr algn="r" rtl="1" eaLnBrk="1" hangingPunct="1">
              <a:lnSpc>
                <a:spcPct val="80000"/>
              </a:lnSpc>
              <a:defRPr/>
            </a:pPr>
            <a:r>
              <a:rPr lang="fa-IR" altLang="en-US" sz="2400" b="1" dirty="0" smtClean="0"/>
              <a:t>جنس: مردان بیش از زنان</a:t>
            </a:r>
          </a:p>
          <a:p>
            <a:pPr algn="r" rtl="1" eaLnBrk="1" hangingPunct="1">
              <a:lnSpc>
                <a:spcPct val="80000"/>
              </a:lnSpc>
              <a:defRPr/>
            </a:pPr>
            <a:endParaRPr lang="fa-IR" altLang="en-US" sz="1200" b="1" dirty="0" smtClean="0"/>
          </a:p>
          <a:p>
            <a:pPr algn="r" rtl="1" eaLnBrk="1" hangingPunct="1">
              <a:lnSpc>
                <a:spcPct val="80000"/>
              </a:lnSpc>
              <a:defRPr/>
            </a:pPr>
            <a:r>
              <a:rPr lang="fa-IR" altLang="en-US" sz="2400" b="1" dirty="0" smtClean="0"/>
              <a:t>رشد: انرژ</a:t>
            </a:r>
            <a:r>
              <a:rPr lang="ar-SA" altLang="en-US" sz="2400" b="1" dirty="0" smtClean="0"/>
              <a:t>ی </a:t>
            </a:r>
            <a:r>
              <a:rPr lang="fa-IR" altLang="en-US" sz="2400" b="1" dirty="0" smtClean="0"/>
              <a:t>مورد نیاز بیشتر</a:t>
            </a:r>
          </a:p>
          <a:p>
            <a:pPr algn="r" rtl="1" eaLnBrk="1" hangingPunct="1">
              <a:lnSpc>
                <a:spcPct val="80000"/>
              </a:lnSpc>
              <a:defRPr/>
            </a:pPr>
            <a:endParaRPr lang="fa-IR" altLang="en-US" sz="1200" b="1" dirty="0" smtClean="0"/>
          </a:p>
          <a:p>
            <a:pPr algn="r" rtl="1" eaLnBrk="1" hangingPunct="1">
              <a:lnSpc>
                <a:spcPct val="80000"/>
              </a:lnSpc>
              <a:defRPr/>
            </a:pPr>
            <a:r>
              <a:rPr lang="fa-IR" altLang="en-US" sz="2400" b="1" dirty="0" smtClean="0"/>
              <a:t>سن: در کودک</a:t>
            </a:r>
            <a:r>
              <a:rPr lang="ar-SA" altLang="en-US" sz="2400" b="1" dirty="0" smtClean="0"/>
              <a:t>ی </a:t>
            </a:r>
            <a:r>
              <a:rPr lang="en-US" altLang="en-US" sz="2400" b="1" dirty="0" smtClean="0"/>
              <a:t>BMR</a:t>
            </a:r>
            <a:r>
              <a:rPr lang="fa-IR" altLang="en-US" sz="2400" b="1" dirty="0" smtClean="0"/>
              <a:t> بالاترین و در کهنسال</a:t>
            </a:r>
            <a:r>
              <a:rPr lang="ar-SA" altLang="en-US" sz="2400" b="1" dirty="0" smtClean="0"/>
              <a:t>ی </a:t>
            </a:r>
            <a:r>
              <a:rPr lang="fa-IR" altLang="en-US" sz="2400" b="1" dirty="0" smtClean="0"/>
              <a:t>کمترین است.</a:t>
            </a:r>
          </a:p>
          <a:p>
            <a:pPr algn="r" rtl="1" eaLnBrk="1" hangingPunct="1">
              <a:lnSpc>
                <a:spcPct val="80000"/>
              </a:lnSpc>
              <a:defRPr/>
            </a:pPr>
            <a:endParaRPr lang="fa-IR" altLang="en-US" sz="1200" b="1" dirty="0" smtClean="0"/>
          </a:p>
          <a:p>
            <a:pPr algn="r" rtl="1" eaLnBrk="1" hangingPunct="1">
              <a:lnSpc>
                <a:spcPct val="80000"/>
              </a:lnSpc>
              <a:defRPr/>
            </a:pPr>
            <a:r>
              <a:rPr lang="fa-IR" altLang="en-US" sz="2400" b="1" dirty="0" smtClean="0"/>
              <a:t>حرارت بدن: بازا</a:t>
            </a:r>
            <a:r>
              <a:rPr lang="ar-SA" altLang="en-US" sz="2400" b="1" dirty="0" smtClean="0"/>
              <a:t>ی </a:t>
            </a:r>
            <a:r>
              <a:rPr lang="fa-IR" altLang="en-US" sz="2400" b="1" dirty="0" smtClean="0"/>
              <a:t>هر درجه سانتیگراد افزایش دما، </a:t>
            </a:r>
            <a:r>
              <a:rPr lang="en-US" altLang="en-US" sz="2400" b="1" dirty="0" smtClean="0"/>
              <a:t>BMR</a:t>
            </a:r>
            <a:r>
              <a:rPr lang="fa-IR" altLang="en-US" sz="2400" b="1" dirty="0" smtClean="0"/>
              <a:t> حدود </a:t>
            </a:r>
            <a:r>
              <a:rPr lang="ar-SA" altLang="en-US" sz="2400" b="1" dirty="0" smtClean="0"/>
              <a:t>١٣</a:t>
            </a:r>
            <a:r>
              <a:rPr lang="fa-IR" altLang="en-US" sz="2400" b="1" dirty="0" smtClean="0"/>
              <a:t>% افزایش م</a:t>
            </a:r>
            <a:r>
              <a:rPr lang="ar-SA" altLang="en-US" sz="2400" b="1" dirty="0" smtClean="0"/>
              <a:t>ی </a:t>
            </a:r>
            <a:r>
              <a:rPr lang="fa-IR" altLang="en-US" sz="2400" b="1" dirty="0" smtClean="0"/>
              <a:t>یابد.</a:t>
            </a:r>
            <a:endParaRPr lang="en-US" altLang="en-US"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6898"/>
                                        </p:tgtEl>
                                        <p:attrNameLst>
                                          <p:attrName>style.visibility</p:attrName>
                                        </p:attrNameLst>
                                      </p:cBhvr>
                                      <p:to>
                                        <p:strVal val="visible"/>
                                      </p:to>
                                    </p:set>
                                    <p:animEffect transition="in" filter="fade">
                                      <p:cBhvr>
                                        <p:cTn id="7" dur="2000"/>
                                        <p:tgtEl>
                                          <p:spTgt spid="976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6899">
                                            <p:txEl>
                                              <p:pRg st="0" end="0"/>
                                            </p:txEl>
                                          </p:spTgt>
                                        </p:tgtEl>
                                        <p:attrNameLst>
                                          <p:attrName>style.visibility</p:attrName>
                                        </p:attrNameLst>
                                      </p:cBhvr>
                                      <p:to>
                                        <p:strVal val="visible"/>
                                      </p:to>
                                    </p:set>
                                    <p:animEffect transition="in" filter="fade">
                                      <p:cBhvr>
                                        <p:cTn id="12" dur="2000"/>
                                        <p:tgtEl>
                                          <p:spTgt spid="9768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6899">
                                            <p:txEl>
                                              <p:pRg st="2" end="2"/>
                                            </p:txEl>
                                          </p:spTgt>
                                        </p:tgtEl>
                                        <p:attrNameLst>
                                          <p:attrName>style.visibility</p:attrName>
                                        </p:attrNameLst>
                                      </p:cBhvr>
                                      <p:to>
                                        <p:strVal val="visible"/>
                                      </p:to>
                                    </p:set>
                                    <p:animEffect transition="in" filter="fade">
                                      <p:cBhvr>
                                        <p:cTn id="17" dur="2000"/>
                                        <p:tgtEl>
                                          <p:spTgt spid="9768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6899">
                                            <p:txEl>
                                              <p:pRg st="4" end="4"/>
                                            </p:txEl>
                                          </p:spTgt>
                                        </p:tgtEl>
                                        <p:attrNameLst>
                                          <p:attrName>style.visibility</p:attrName>
                                        </p:attrNameLst>
                                      </p:cBhvr>
                                      <p:to>
                                        <p:strVal val="visible"/>
                                      </p:to>
                                    </p:set>
                                    <p:animEffect transition="in" filter="fade">
                                      <p:cBhvr>
                                        <p:cTn id="22" dur="2000"/>
                                        <p:tgtEl>
                                          <p:spTgt spid="9768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76899">
                                            <p:txEl>
                                              <p:pRg st="6" end="6"/>
                                            </p:txEl>
                                          </p:spTgt>
                                        </p:tgtEl>
                                        <p:attrNameLst>
                                          <p:attrName>style.visibility</p:attrName>
                                        </p:attrNameLst>
                                      </p:cBhvr>
                                      <p:to>
                                        <p:strVal val="visible"/>
                                      </p:to>
                                    </p:set>
                                    <p:animEffect transition="in" filter="fade">
                                      <p:cBhvr>
                                        <p:cTn id="27" dur="2000"/>
                                        <p:tgtEl>
                                          <p:spTgt spid="97689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76899">
                                            <p:txEl>
                                              <p:pRg st="8" end="8"/>
                                            </p:txEl>
                                          </p:spTgt>
                                        </p:tgtEl>
                                        <p:attrNameLst>
                                          <p:attrName>style.visibility</p:attrName>
                                        </p:attrNameLst>
                                      </p:cBhvr>
                                      <p:to>
                                        <p:strVal val="visible"/>
                                      </p:to>
                                    </p:set>
                                    <p:animEffect transition="in" filter="fade">
                                      <p:cBhvr>
                                        <p:cTn id="32" dur="2000"/>
                                        <p:tgtEl>
                                          <p:spTgt spid="976899">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76899">
                                            <p:txEl>
                                              <p:pRg st="10" end="10"/>
                                            </p:txEl>
                                          </p:spTgt>
                                        </p:tgtEl>
                                        <p:attrNameLst>
                                          <p:attrName>style.visibility</p:attrName>
                                        </p:attrNameLst>
                                      </p:cBhvr>
                                      <p:to>
                                        <p:strVal val="visible"/>
                                      </p:to>
                                    </p:set>
                                    <p:animEffect transition="in" filter="fade">
                                      <p:cBhvr>
                                        <p:cTn id="37" dur="2000"/>
                                        <p:tgtEl>
                                          <p:spTgt spid="9768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8" grpId="0"/>
      <p:bldP spid="976899"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7922" name="Rectangle 2"/>
          <p:cNvSpPr>
            <a:spLocks noGrp="1" noChangeArrowheads="1"/>
          </p:cNvSpPr>
          <p:nvPr>
            <p:ph type="title" idx="4294967295"/>
          </p:nvPr>
        </p:nvSpPr>
        <p:spPr>
          <a:xfrm>
            <a:off x="438150" y="333375"/>
            <a:ext cx="8229600" cy="1384300"/>
          </a:xfrm>
        </p:spPr>
        <p:txBody>
          <a:bodyPr/>
          <a:lstStyle/>
          <a:p>
            <a:pPr eaLnBrk="1" hangingPunct="1">
              <a:defRPr/>
            </a:pPr>
            <a:r>
              <a:rPr lang="ar-SA" altLang="en-US" b="1" dirty="0" smtClean="0">
                <a:solidFill>
                  <a:srgbClr val="FFFF00"/>
                </a:solidFill>
              </a:rPr>
              <a:t>روش محاسبه متابولیسم پایه</a:t>
            </a:r>
            <a:endParaRPr lang="en-US" altLang="en-US" b="1" dirty="0" smtClean="0">
              <a:solidFill>
                <a:srgbClr val="FFFF00"/>
              </a:solidFill>
            </a:endParaRPr>
          </a:p>
        </p:txBody>
      </p:sp>
      <p:sp>
        <p:nvSpPr>
          <p:cNvPr id="977923" name="Rectangle 3"/>
          <p:cNvSpPr>
            <a:spLocks noGrp="1" noChangeArrowheads="1"/>
          </p:cNvSpPr>
          <p:nvPr>
            <p:ph type="body" idx="4294967295"/>
          </p:nvPr>
        </p:nvSpPr>
        <p:spPr>
          <a:xfrm>
            <a:off x="250825" y="1989138"/>
            <a:ext cx="8642350" cy="4495800"/>
          </a:xfrm>
        </p:spPr>
        <p:txBody>
          <a:bodyPr/>
          <a:lstStyle/>
          <a:p>
            <a:pPr algn="r" rtl="1" eaLnBrk="1" hangingPunct="1">
              <a:lnSpc>
                <a:spcPct val="90000"/>
              </a:lnSpc>
              <a:defRPr/>
            </a:pPr>
            <a:r>
              <a:rPr lang="fa-IR" altLang="en-US" sz="2700" b="1" dirty="0" smtClean="0"/>
              <a:t>روش ساده: یک کیلو کالر</a:t>
            </a:r>
            <a:r>
              <a:rPr lang="ar-SA" altLang="en-US" sz="2700" b="1" dirty="0" smtClean="0"/>
              <a:t>ی </a:t>
            </a:r>
            <a:r>
              <a:rPr lang="fa-IR" altLang="en-US" sz="2700" b="1" dirty="0" smtClean="0"/>
              <a:t>بازا</a:t>
            </a:r>
            <a:r>
              <a:rPr lang="ar-SA" altLang="en-US" sz="2700" b="1" dirty="0" smtClean="0"/>
              <a:t>ی </a:t>
            </a:r>
            <a:r>
              <a:rPr lang="fa-IR" altLang="en-US" sz="2700" b="1" dirty="0" smtClean="0"/>
              <a:t>هر کیلو وزن بدن مردان و </a:t>
            </a:r>
            <a:r>
              <a:rPr lang="ar-SA" altLang="en-US" sz="2700" b="1" dirty="0" smtClean="0"/>
              <a:t>٩</a:t>
            </a:r>
            <a:r>
              <a:rPr lang="fa-IR" altLang="en-US" sz="2700" b="1" dirty="0" smtClean="0"/>
              <a:t>/</a:t>
            </a:r>
            <a:r>
              <a:rPr lang="ar-SA" altLang="en-US" sz="2700" b="1" dirty="0" smtClean="0"/>
              <a:t>٠</a:t>
            </a:r>
            <a:r>
              <a:rPr lang="fa-IR" altLang="en-US" sz="2700" b="1" dirty="0" smtClean="0"/>
              <a:t> کیلوکالر</a:t>
            </a:r>
            <a:r>
              <a:rPr lang="ar-SA" altLang="en-US" sz="2700" b="1" dirty="0" smtClean="0"/>
              <a:t>ی </a:t>
            </a:r>
            <a:r>
              <a:rPr lang="fa-IR" altLang="en-US" sz="2700" b="1" dirty="0" smtClean="0"/>
              <a:t>بازا</a:t>
            </a:r>
            <a:r>
              <a:rPr lang="ar-SA" altLang="en-US" sz="2700" b="1" dirty="0" smtClean="0"/>
              <a:t>ی </a:t>
            </a:r>
            <a:r>
              <a:rPr lang="fa-IR" altLang="en-US" sz="2700" b="1" dirty="0" smtClean="0"/>
              <a:t>کیلوگرم وزن بدن زنان در ساعت</a:t>
            </a:r>
          </a:p>
          <a:p>
            <a:pPr algn="r" rtl="1" eaLnBrk="1" hangingPunct="1">
              <a:lnSpc>
                <a:spcPct val="90000"/>
              </a:lnSpc>
              <a:defRPr/>
            </a:pPr>
            <a:endParaRPr lang="fa-IR" altLang="en-US" sz="1400" b="1" dirty="0" smtClean="0"/>
          </a:p>
          <a:p>
            <a:pPr algn="r" rtl="1" eaLnBrk="1" hangingPunct="1">
              <a:lnSpc>
                <a:spcPct val="90000"/>
              </a:lnSpc>
              <a:defRPr/>
            </a:pPr>
            <a:r>
              <a:rPr lang="fa-IR" altLang="en-US" sz="2700" b="1" dirty="0" smtClean="0"/>
              <a:t>معادله هریس-</a:t>
            </a:r>
            <a:r>
              <a:rPr lang="en-US" altLang="en-US" sz="2700" b="1" dirty="0" smtClean="0"/>
              <a:t> </a:t>
            </a:r>
            <a:r>
              <a:rPr lang="fa-IR" altLang="en-US" sz="2700" b="1" dirty="0" smtClean="0"/>
              <a:t>بندیکت: </a:t>
            </a:r>
          </a:p>
          <a:p>
            <a:pPr eaLnBrk="1" hangingPunct="1">
              <a:lnSpc>
                <a:spcPct val="90000"/>
              </a:lnSpc>
              <a:defRPr/>
            </a:pPr>
            <a:r>
              <a:rPr lang="ar-SA" altLang="en-US" sz="2700" b="1" dirty="0" smtClean="0"/>
              <a:t>٦٦</a:t>
            </a:r>
            <a:r>
              <a:rPr lang="en-US" altLang="en-US" sz="2700" b="1" dirty="0" smtClean="0"/>
              <a:t>/</a:t>
            </a:r>
            <a:r>
              <a:rPr lang="ar-SA" altLang="en-US" sz="2700" b="1" dirty="0" smtClean="0"/>
              <a:t>٤٧</a:t>
            </a:r>
            <a:r>
              <a:rPr lang="en-US" altLang="en-US" sz="2700" b="1" dirty="0" smtClean="0"/>
              <a:t> + (</a:t>
            </a:r>
            <a:r>
              <a:rPr lang="ar-SA" altLang="en-US" sz="2700" b="1" dirty="0" smtClean="0"/>
              <a:t>١٣</a:t>
            </a:r>
            <a:r>
              <a:rPr lang="en-US" altLang="en-US" sz="2700" b="1" dirty="0" smtClean="0"/>
              <a:t>/</a:t>
            </a:r>
            <a:r>
              <a:rPr lang="ar-SA" altLang="en-US" sz="2700" b="1" dirty="0" smtClean="0"/>
              <a:t>٧٥</a:t>
            </a:r>
            <a:r>
              <a:rPr lang="en-US" altLang="en-US" sz="2700" b="1" dirty="0" smtClean="0"/>
              <a:t> kg weight) + (</a:t>
            </a:r>
            <a:r>
              <a:rPr lang="ar-SA" altLang="en-US" sz="2700" b="1" dirty="0" smtClean="0"/>
              <a:t>٥</a:t>
            </a:r>
            <a:r>
              <a:rPr lang="en-US" altLang="en-US" sz="2700" b="1" dirty="0" smtClean="0"/>
              <a:t>/</a:t>
            </a:r>
            <a:r>
              <a:rPr lang="ar-SA" altLang="en-US" sz="2700" b="1" dirty="0" smtClean="0"/>
              <a:t>٠</a:t>
            </a:r>
            <a:r>
              <a:rPr lang="en-US" altLang="en-US" sz="2700" b="1" dirty="0" smtClean="0"/>
              <a:t> cm height) – (</a:t>
            </a:r>
            <a:r>
              <a:rPr lang="ar-SA" altLang="en-US" sz="2700" b="1" dirty="0" smtClean="0"/>
              <a:t>٦</a:t>
            </a:r>
            <a:r>
              <a:rPr lang="en-US" altLang="en-US" sz="2700" b="1" dirty="0" smtClean="0"/>
              <a:t>/</a:t>
            </a:r>
            <a:r>
              <a:rPr lang="ar-SA" altLang="en-US" sz="2700" b="1" dirty="0" smtClean="0"/>
              <a:t>٧٦</a:t>
            </a:r>
            <a:r>
              <a:rPr lang="en-US" altLang="en-US" sz="2700" b="1" dirty="0" smtClean="0"/>
              <a:t> year age) </a:t>
            </a:r>
            <a:r>
              <a:rPr lang="fa-IR" altLang="en-US" sz="2700" b="1" dirty="0" smtClean="0"/>
              <a:t>برا</a:t>
            </a:r>
            <a:r>
              <a:rPr lang="ar-SA" altLang="en-US" sz="2700" b="1" dirty="0" smtClean="0"/>
              <a:t>ی </a:t>
            </a:r>
            <a:r>
              <a:rPr lang="fa-IR" altLang="en-US" sz="2700" b="1" dirty="0" smtClean="0"/>
              <a:t>مردان               </a:t>
            </a:r>
          </a:p>
          <a:p>
            <a:pPr eaLnBrk="1" hangingPunct="1">
              <a:lnSpc>
                <a:spcPct val="90000"/>
              </a:lnSpc>
              <a:defRPr/>
            </a:pPr>
            <a:r>
              <a:rPr lang="ar-SA" altLang="en-US" sz="2700" b="1" dirty="0" smtClean="0"/>
              <a:t>٦٥٥</a:t>
            </a:r>
            <a:r>
              <a:rPr lang="en-US" altLang="en-US" sz="2700" b="1" dirty="0" smtClean="0"/>
              <a:t>/</a:t>
            </a:r>
            <a:r>
              <a:rPr lang="ar-SA" altLang="en-US" sz="2700" b="1" dirty="0" smtClean="0"/>
              <a:t>١</a:t>
            </a:r>
            <a:r>
              <a:rPr lang="en-US" altLang="en-US" sz="2700" b="1" dirty="0" smtClean="0"/>
              <a:t> + (</a:t>
            </a:r>
            <a:r>
              <a:rPr lang="ar-SA" altLang="en-US" sz="2700" b="1" dirty="0" smtClean="0"/>
              <a:t>٩</a:t>
            </a:r>
            <a:r>
              <a:rPr lang="en-US" altLang="en-US" sz="2700" b="1" dirty="0" smtClean="0"/>
              <a:t>/</a:t>
            </a:r>
            <a:r>
              <a:rPr lang="ar-SA" altLang="en-US" sz="2700" b="1" dirty="0" smtClean="0"/>
              <a:t>٥٦</a:t>
            </a:r>
            <a:r>
              <a:rPr lang="en-US" altLang="en-US" sz="2700" b="1" dirty="0" smtClean="0"/>
              <a:t> kg weight) + (</a:t>
            </a:r>
            <a:r>
              <a:rPr lang="ar-SA" altLang="en-US" sz="2700" b="1" dirty="0" smtClean="0"/>
              <a:t>١</a:t>
            </a:r>
            <a:r>
              <a:rPr lang="en-US" altLang="en-US" sz="2700" b="1" dirty="0" smtClean="0"/>
              <a:t>/</a:t>
            </a:r>
            <a:r>
              <a:rPr lang="ar-SA" altLang="en-US" sz="2700" b="1" dirty="0" smtClean="0"/>
              <a:t>٨٥</a:t>
            </a:r>
            <a:r>
              <a:rPr lang="en-US" altLang="en-US" sz="2700" b="1" dirty="0" smtClean="0"/>
              <a:t> cm height) – (</a:t>
            </a:r>
            <a:r>
              <a:rPr lang="ar-SA" altLang="en-US" sz="2700" b="1" dirty="0" smtClean="0"/>
              <a:t>٤</a:t>
            </a:r>
            <a:r>
              <a:rPr lang="en-US" altLang="en-US" sz="2700" b="1" dirty="0" smtClean="0"/>
              <a:t>/</a:t>
            </a:r>
            <a:r>
              <a:rPr lang="ar-SA" altLang="en-US" sz="2700" b="1" dirty="0" smtClean="0"/>
              <a:t>٦٨</a:t>
            </a:r>
            <a:r>
              <a:rPr lang="en-US" altLang="en-US" sz="2700" b="1" dirty="0" smtClean="0"/>
              <a:t> year age) </a:t>
            </a:r>
            <a:r>
              <a:rPr lang="fa-IR" altLang="en-US" sz="2700" b="1" dirty="0" smtClean="0"/>
              <a:t>برا</a:t>
            </a:r>
            <a:r>
              <a:rPr lang="ar-SA" altLang="en-US" sz="2700" b="1" dirty="0" smtClean="0"/>
              <a:t>ی </a:t>
            </a:r>
            <a:r>
              <a:rPr lang="fa-IR" altLang="en-US" sz="2700" b="1" dirty="0" smtClean="0"/>
              <a:t>زنان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7922"/>
                                        </p:tgtEl>
                                        <p:attrNameLst>
                                          <p:attrName>style.visibility</p:attrName>
                                        </p:attrNameLst>
                                      </p:cBhvr>
                                      <p:to>
                                        <p:strVal val="visible"/>
                                      </p:to>
                                    </p:set>
                                    <p:animEffect transition="in" filter="fade">
                                      <p:cBhvr>
                                        <p:cTn id="7" dur="2000"/>
                                        <p:tgtEl>
                                          <p:spTgt spid="977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7923">
                                            <p:txEl>
                                              <p:pRg st="0" end="0"/>
                                            </p:txEl>
                                          </p:spTgt>
                                        </p:tgtEl>
                                        <p:attrNameLst>
                                          <p:attrName>style.visibility</p:attrName>
                                        </p:attrNameLst>
                                      </p:cBhvr>
                                      <p:to>
                                        <p:strVal val="visible"/>
                                      </p:to>
                                    </p:set>
                                    <p:animEffect transition="in" filter="fade">
                                      <p:cBhvr>
                                        <p:cTn id="12" dur="2000"/>
                                        <p:tgtEl>
                                          <p:spTgt spid="9779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7923">
                                            <p:txEl>
                                              <p:pRg st="2" end="2"/>
                                            </p:txEl>
                                          </p:spTgt>
                                        </p:tgtEl>
                                        <p:attrNameLst>
                                          <p:attrName>style.visibility</p:attrName>
                                        </p:attrNameLst>
                                      </p:cBhvr>
                                      <p:to>
                                        <p:strVal val="visible"/>
                                      </p:to>
                                    </p:set>
                                    <p:animEffect transition="in" filter="fade">
                                      <p:cBhvr>
                                        <p:cTn id="17" dur="2000"/>
                                        <p:tgtEl>
                                          <p:spTgt spid="9779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7923">
                                            <p:txEl>
                                              <p:pRg st="3" end="3"/>
                                            </p:txEl>
                                          </p:spTgt>
                                        </p:tgtEl>
                                        <p:attrNameLst>
                                          <p:attrName>style.visibility</p:attrName>
                                        </p:attrNameLst>
                                      </p:cBhvr>
                                      <p:to>
                                        <p:strVal val="visible"/>
                                      </p:to>
                                    </p:set>
                                    <p:animEffect transition="in" filter="fade">
                                      <p:cBhvr>
                                        <p:cTn id="22" dur="2000"/>
                                        <p:tgtEl>
                                          <p:spTgt spid="9779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77923">
                                            <p:txEl>
                                              <p:pRg st="4" end="4"/>
                                            </p:txEl>
                                          </p:spTgt>
                                        </p:tgtEl>
                                        <p:attrNameLst>
                                          <p:attrName>style.visibility</p:attrName>
                                        </p:attrNameLst>
                                      </p:cBhvr>
                                      <p:to>
                                        <p:strVal val="visible"/>
                                      </p:to>
                                    </p:set>
                                    <p:animEffect transition="in" filter="fade">
                                      <p:cBhvr>
                                        <p:cTn id="27" dur="2000"/>
                                        <p:tgtEl>
                                          <p:spTgt spid="977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2" grpId="0"/>
      <p:bldP spid="97792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idx="4294967295"/>
          </p:nvPr>
        </p:nvSpPr>
        <p:spPr>
          <a:xfrm>
            <a:off x="395288" y="260350"/>
            <a:ext cx="8229600" cy="1384300"/>
          </a:xfrm>
        </p:spPr>
        <p:txBody>
          <a:bodyPr/>
          <a:lstStyle/>
          <a:p>
            <a:pPr eaLnBrk="1" hangingPunct="1">
              <a:defRPr/>
            </a:pPr>
            <a:r>
              <a:rPr lang="ar-SA" altLang="en-US" b="1" smtClean="0">
                <a:solidFill>
                  <a:srgbClr val="FFFF00"/>
                </a:solidFill>
              </a:rPr>
              <a:t>تاثیر غذا</a:t>
            </a:r>
            <a:endParaRPr lang="en-US" altLang="en-US" b="1" smtClean="0">
              <a:solidFill>
                <a:srgbClr val="FFFF00"/>
              </a:solidFill>
            </a:endParaRPr>
          </a:p>
        </p:txBody>
      </p:sp>
      <p:sp>
        <p:nvSpPr>
          <p:cNvPr id="978947" name="Rectangle 3"/>
          <p:cNvSpPr>
            <a:spLocks noGrp="1" noChangeArrowheads="1"/>
          </p:cNvSpPr>
          <p:nvPr>
            <p:ph type="body" idx="4294967295"/>
          </p:nvPr>
        </p:nvSpPr>
        <p:spPr>
          <a:xfrm>
            <a:off x="468313" y="1876425"/>
            <a:ext cx="8305800" cy="4495800"/>
          </a:xfrm>
        </p:spPr>
        <p:txBody>
          <a:bodyPr/>
          <a:lstStyle/>
          <a:p>
            <a:pPr algn="r" rtl="1" eaLnBrk="1" hangingPunct="1">
              <a:lnSpc>
                <a:spcPct val="90000"/>
              </a:lnSpc>
              <a:defRPr/>
            </a:pPr>
            <a:r>
              <a:rPr lang="fa-IR" altLang="en-US" sz="2800" b="1" dirty="0" smtClean="0"/>
              <a:t>گرما</a:t>
            </a:r>
            <a:r>
              <a:rPr lang="ar-SA" altLang="en-US" sz="2800" b="1" dirty="0" smtClean="0"/>
              <a:t>ی </a:t>
            </a:r>
            <a:r>
              <a:rPr lang="fa-IR" altLang="en-US" sz="2800" b="1" dirty="0" smtClean="0"/>
              <a:t>القا شده از غذا یا </a:t>
            </a:r>
            <a:r>
              <a:rPr lang="en-US" altLang="en-US" sz="2800" b="1" dirty="0" smtClean="0"/>
              <a:t>Diet induced thermogenesis = DIT</a:t>
            </a:r>
            <a:r>
              <a:rPr lang="fa-IR" altLang="en-US" sz="2800" b="1" dirty="0" smtClean="0"/>
              <a:t> که به آن عمل دینامیک</a:t>
            </a:r>
            <a:r>
              <a:rPr lang="ar-SA" altLang="en-US" sz="2800" b="1" dirty="0" smtClean="0"/>
              <a:t>ی </a:t>
            </a:r>
            <a:r>
              <a:rPr lang="fa-IR" altLang="en-US" sz="2800" b="1" dirty="0" smtClean="0"/>
              <a:t>ویژه غذا یا </a:t>
            </a:r>
            <a:r>
              <a:rPr lang="en-US" altLang="en-US" sz="2800" b="1" dirty="0" smtClean="0"/>
              <a:t>Specific Dynamic Action of food (SDA)</a:t>
            </a:r>
            <a:r>
              <a:rPr lang="fa-IR" altLang="en-US" sz="2800" b="1" dirty="0" smtClean="0"/>
              <a:t> هم گفته م</a:t>
            </a:r>
            <a:r>
              <a:rPr lang="ar-SA" altLang="en-US" sz="2800" b="1" dirty="0" smtClean="0"/>
              <a:t>ی </a:t>
            </a:r>
            <a:r>
              <a:rPr lang="fa-IR" altLang="en-US" sz="2800" b="1" dirty="0" smtClean="0"/>
              <a:t>شود، مقدار</a:t>
            </a:r>
            <a:r>
              <a:rPr lang="ar-SA" altLang="en-US" sz="2800" b="1" dirty="0" smtClean="0"/>
              <a:t>ی </a:t>
            </a:r>
            <a:r>
              <a:rPr lang="fa-IR" altLang="en-US" sz="2800" b="1" dirty="0" smtClean="0"/>
              <a:t>از انرژ</a:t>
            </a:r>
            <a:r>
              <a:rPr lang="ar-SA" altLang="en-US" sz="2800" b="1" dirty="0" smtClean="0"/>
              <a:t>ی </a:t>
            </a:r>
            <a:r>
              <a:rPr lang="fa-IR" altLang="en-US" sz="2800" b="1" dirty="0" smtClean="0"/>
              <a:t>است که هنگام غذا خوردن مصرف م</a:t>
            </a:r>
            <a:r>
              <a:rPr lang="ar-SA" altLang="en-US" sz="2800" b="1" dirty="0" smtClean="0"/>
              <a:t>ی </a:t>
            </a:r>
            <a:r>
              <a:rPr lang="fa-IR" altLang="en-US" sz="2800" b="1" dirty="0" smtClean="0"/>
              <a:t>شود.</a:t>
            </a:r>
          </a:p>
          <a:p>
            <a:pPr algn="r" rtl="1" eaLnBrk="1" hangingPunct="1">
              <a:lnSpc>
                <a:spcPct val="90000"/>
              </a:lnSpc>
              <a:defRPr/>
            </a:pPr>
            <a:endParaRPr lang="fa-IR" altLang="en-US" sz="2800" b="1" dirty="0" smtClean="0"/>
          </a:p>
          <a:p>
            <a:pPr algn="r" rtl="1" eaLnBrk="1" hangingPunct="1">
              <a:lnSpc>
                <a:spcPct val="90000"/>
              </a:lnSpc>
              <a:defRPr/>
            </a:pPr>
            <a:r>
              <a:rPr lang="fa-IR" altLang="en-US" sz="2800" b="1" dirty="0" smtClean="0"/>
              <a:t>مورد مصرف </a:t>
            </a:r>
            <a:r>
              <a:rPr lang="en-US" altLang="en-US" sz="2800" b="1" dirty="0" smtClean="0"/>
              <a:t>SDA</a:t>
            </a:r>
            <a:r>
              <a:rPr lang="fa-IR" altLang="en-US" sz="2800" b="1" dirty="0" smtClean="0"/>
              <a:t> برا</a:t>
            </a:r>
            <a:r>
              <a:rPr lang="ar-SA" altLang="en-US" sz="2800" b="1" dirty="0" smtClean="0"/>
              <a:t>ی </a:t>
            </a:r>
            <a:r>
              <a:rPr lang="fa-IR" altLang="en-US" sz="2800" b="1" dirty="0" smtClean="0"/>
              <a:t>رساندن غذا به دستگاه گوارش، هضم، جذب، انتقال، استفاده، ذخیره و دفع مواد مغذ</a:t>
            </a:r>
            <a:r>
              <a:rPr lang="ar-SA" altLang="en-US" sz="2800" b="1" dirty="0" smtClean="0"/>
              <a:t>ی </a:t>
            </a:r>
            <a:r>
              <a:rPr lang="fa-IR" altLang="en-US" sz="2800" b="1" dirty="0" smtClean="0"/>
              <a:t>و غذاها بوده معمولا بین </a:t>
            </a:r>
            <a:r>
              <a:rPr lang="ar-SA" altLang="en-US" sz="2800" b="1" dirty="0" smtClean="0"/>
              <a:t>١٠</a:t>
            </a:r>
            <a:r>
              <a:rPr lang="fa-IR" altLang="en-US" sz="2800" b="1" dirty="0" smtClean="0"/>
              <a:t>-</a:t>
            </a:r>
            <a:r>
              <a:rPr lang="ar-SA" altLang="en-US" sz="2800" b="1" dirty="0" smtClean="0"/>
              <a:t>٥</a:t>
            </a:r>
            <a:r>
              <a:rPr lang="fa-IR" altLang="en-US" sz="2800" b="1" dirty="0" smtClean="0"/>
              <a:t>% انرژ</a:t>
            </a:r>
            <a:r>
              <a:rPr lang="ar-SA" altLang="en-US" sz="2800" b="1" dirty="0" smtClean="0"/>
              <a:t>ی </a:t>
            </a:r>
            <a:r>
              <a:rPr lang="fa-IR" altLang="en-US" sz="2800" b="1" dirty="0" smtClean="0"/>
              <a:t>دریافت</a:t>
            </a:r>
            <a:r>
              <a:rPr lang="ar-SA" altLang="en-US" sz="2800" b="1" dirty="0" smtClean="0"/>
              <a:t>ی </a:t>
            </a:r>
            <a:r>
              <a:rPr lang="fa-IR" altLang="en-US" sz="2800" b="1" dirty="0" smtClean="0"/>
              <a:t>است.</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8946"/>
                                        </p:tgtEl>
                                        <p:attrNameLst>
                                          <p:attrName>style.visibility</p:attrName>
                                        </p:attrNameLst>
                                      </p:cBhvr>
                                      <p:to>
                                        <p:strVal val="visible"/>
                                      </p:to>
                                    </p:set>
                                    <p:animEffect transition="in" filter="fade">
                                      <p:cBhvr>
                                        <p:cTn id="7" dur="2000"/>
                                        <p:tgtEl>
                                          <p:spTgt spid="978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8947">
                                            <p:txEl>
                                              <p:pRg st="0" end="0"/>
                                            </p:txEl>
                                          </p:spTgt>
                                        </p:tgtEl>
                                        <p:attrNameLst>
                                          <p:attrName>style.visibility</p:attrName>
                                        </p:attrNameLst>
                                      </p:cBhvr>
                                      <p:to>
                                        <p:strVal val="visible"/>
                                      </p:to>
                                    </p:set>
                                    <p:animEffect transition="in" filter="fade">
                                      <p:cBhvr>
                                        <p:cTn id="12" dur="2000"/>
                                        <p:tgtEl>
                                          <p:spTgt spid="978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8947">
                                            <p:txEl>
                                              <p:pRg st="2" end="2"/>
                                            </p:txEl>
                                          </p:spTgt>
                                        </p:tgtEl>
                                        <p:attrNameLst>
                                          <p:attrName>style.visibility</p:attrName>
                                        </p:attrNameLst>
                                      </p:cBhvr>
                                      <p:to>
                                        <p:strVal val="visible"/>
                                      </p:to>
                                    </p:set>
                                    <p:animEffect transition="in" filter="fade">
                                      <p:cBhvr>
                                        <p:cTn id="17" dur="2000"/>
                                        <p:tgtEl>
                                          <p:spTgt spid="978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6" grpId="0"/>
      <p:bldP spid="978947"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5330" name="Rectangle 2"/>
          <p:cNvSpPr>
            <a:spLocks noGrp="1" noChangeArrowheads="1"/>
          </p:cNvSpPr>
          <p:nvPr>
            <p:ph type="title" idx="4294967295"/>
          </p:nvPr>
        </p:nvSpPr>
        <p:spPr>
          <a:xfrm>
            <a:off x="611188" y="188913"/>
            <a:ext cx="8229600" cy="1143000"/>
          </a:xfrm>
        </p:spPr>
        <p:txBody>
          <a:bodyPr/>
          <a:lstStyle/>
          <a:p>
            <a:pPr eaLnBrk="1" hangingPunct="1">
              <a:defRPr/>
            </a:pPr>
            <a:r>
              <a:rPr lang="fa-IR" altLang="en-US" sz="4200" b="1" dirty="0" smtClean="0">
                <a:solidFill>
                  <a:srgbClr val="FFFF00"/>
                </a:solidFill>
              </a:rPr>
              <a:t>مقدار انرژ</a:t>
            </a:r>
            <a:r>
              <a:rPr lang="ar-SA" altLang="en-US" sz="4200" b="1" dirty="0" smtClean="0">
                <a:solidFill>
                  <a:srgbClr val="FFFF00"/>
                </a:solidFill>
              </a:rPr>
              <a:t>ی </a:t>
            </a:r>
            <a:r>
              <a:rPr lang="fa-IR" altLang="en-US" sz="4200" b="1" dirty="0" smtClean="0">
                <a:solidFill>
                  <a:srgbClr val="FFFF00"/>
                </a:solidFill>
              </a:rPr>
              <a:t>مورد نیاز در فعالیتها</a:t>
            </a:r>
            <a:endParaRPr lang="en-US" altLang="en-US" sz="4200" b="1" dirty="0" smtClean="0">
              <a:solidFill>
                <a:srgbClr val="FFFF00"/>
              </a:solidFill>
            </a:endParaRPr>
          </a:p>
        </p:txBody>
      </p:sp>
      <p:graphicFrame>
        <p:nvGraphicFramePr>
          <p:cNvPr id="26648" name="Group 24"/>
          <p:cNvGraphicFramePr>
            <a:graphicFrameLocks noGrp="1"/>
          </p:cNvGraphicFramePr>
          <p:nvPr>
            <p:ph idx="4294967295"/>
          </p:nvPr>
        </p:nvGraphicFramePr>
        <p:xfrm>
          <a:off x="539750" y="1700213"/>
          <a:ext cx="8145463" cy="4572000"/>
        </p:xfrm>
        <a:graphic>
          <a:graphicData uri="http://schemas.openxmlformats.org/drawingml/2006/table">
            <a:tbl>
              <a:tblPr/>
              <a:tblGrid>
                <a:gridCol w="1998663"/>
                <a:gridCol w="6146800"/>
              </a:tblGrid>
              <a:tr h="700185">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rPr>
                        <a:t>REE  x </a:t>
                      </a:r>
                      <a:r>
                        <a:rPr kumimoji="0" lang="ar-AE"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۰</a:t>
                      </a:r>
                      <a:r>
                        <a:rPr kumimoji="0" lang="fa-IR"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 </a:t>
                      </a:r>
                      <a:r>
                        <a:rPr kumimoji="0" lang="ar-AE"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۱ </a:t>
                      </a:r>
                      <a:endParaRPr kumimoji="0" lang="en-US"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استراحت، خوابیدن یا دراز کشیدن</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97010">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rPr>
                        <a:t>REE  x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۵</a:t>
                      </a:r>
                      <a:r>
                        <a:rPr kumimoji="0" lang="fa-IR"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۱</a:t>
                      </a:r>
                      <a:endPar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نقاشی، رانندگی، تایپ، خیاطی، آشپزی</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1162211">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rPr>
                        <a:t>REE  x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۵</a:t>
                      </a:r>
                      <a:r>
                        <a:rPr kumimoji="0" lang="fa-IR"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۲</a:t>
                      </a:r>
                      <a:endPar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راه رفتن معمولی، تعمیر ماشین، نجاری، </a:t>
                      </a:r>
                      <a:r>
                        <a:rPr kumimoji="0" lang="fa-IR"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باز</a:t>
                      </a:r>
                      <a:r>
                        <a:rPr kumimoji="0" lang="ar-SA"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ی </a:t>
                      </a:r>
                      <a:r>
                        <a:rPr kumimoji="0" lang="fa-IR"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تنیس، </a:t>
                      </a:r>
                      <a:r>
                        <a:rPr kumimoji="0" lang="ar-SA" altLang="en-US" sz="2500" b="1" i="0" u="none" strike="noStrike" cap="none" normalizeH="0" baseline="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تمیز کردن منزل</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1159036">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rPr>
                        <a:t>REE  x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۰</a:t>
                      </a:r>
                      <a:r>
                        <a:rPr kumimoji="0" lang="fa-IR"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۵</a:t>
                      </a:r>
                      <a:endPar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راه رفتن تند، باغبانی، حمل بار، دوچرخه سواری، اسکی، تنیس</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53558">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rPr>
                        <a:t>REE  x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۰</a:t>
                      </a:r>
                      <a:r>
                        <a:rPr kumimoji="0" lang="fa-IR"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 </a:t>
                      </a:r>
                      <a:r>
                        <a:rPr kumimoji="0" lang="ar-AE"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۷</a:t>
                      </a:r>
                      <a:endParaRPr kumimoji="0" lang="en-US"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Zar" pitchFamily="2" charset="-78"/>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Corbel" panose="020B0503020204020204" pitchFamily="34" charset="0"/>
                        </a:defRPr>
                      </a:lvl1pPr>
                      <a:lvl2pPr marL="742950" indent="-285750">
                        <a:spcBef>
                          <a:spcPct val="20000"/>
                        </a:spcBef>
                        <a:defRPr sz="2400">
                          <a:solidFill>
                            <a:schemeClr val="tx1"/>
                          </a:solidFill>
                          <a:latin typeface="Corbel" panose="020B0503020204020204" pitchFamily="34" charset="0"/>
                        </a:defRPr>
                      </a:lvl2pPr>
                      <a:lvl3pPr marL="1143000" indent="-228600">
                        <a:spcBef>
                          <a:spcPct val="20000"/>
                        </a:spcBef>
                        <a:defRPr sz="2000">
                          <a:solidFill>
                            <a:schemeClr val="tx1"/>
                          </a:solidFill>
                          <a:latin typeface="Corbel" panose="020B0503020204020204" pitchFamily="34" charset="0"/>
                        </a:defRPr>
                      </a:lvl3pPr>
                      <a:lvl4pPr marL="1600200" indent="-228600">
                        <a:spcBef>
                          <a:spcPct val="20000"/>
                        </a:spcBef>
                        <a:defRPr>
                          <a:solidFill>
                            <a:schemeClr val="tx1"/>
                          </a:solidFill>
                          <a:latin typeface="Corbel" panose="020B0503020204020204" pitchFamily="34" charset="0"/>
                        </a:defRPr>
                      </a:lvl4pPr>
                      <a:lvl5pPr marL="2057400" indent="-22860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altLang="en-US" sz="2500" b="1" i="0" u="none" strike="noStrike" cap="none" normalizeH="0" baseline="0" dirty="0" smtClean="0">
                          <a:ln>
                            <a:noFill/>
                          </a:ln>
                          <a:solidFill>
                            <a:schemeClr val="tx1"/>
                          </a:solidFill>
                          <a:effectLst>
                            <a:outerShdw blurRad="38100" dist="38100" dir="2700000" algn="tl">
                              <a:srgbClr val="000000"/>
                            </a:outerShdw>
                          </a:effectLst>
                          <a:latin typeface="Corbel" panose="020B0503020204020204" pitchFamily="34" charset="0"/>
                          <a:cs typeface="Tahoma" panose="020B0604030504040204" pitchFamily="34" charset="0"/>
                        </a:rPr>
                        <a:t>هیزم شکنی، زمین کندن، کوهنوردی، فوتبال</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5330"/>
                                        </p:tgtEl>
                                        <p:attrNameLst>
                                          <p:attrName>style.visibility</p:attrName>
                                        </p:attrNameLst>
                                      </p:cBhvr>
                                      <p:to>
                                        <p:strVal val="visible"/>
                                      </p:to>
                                    </p:set>
                                    <p:animEffect transition="in" filter="fade">
                                      <p:cBhvr>
                                        <p:cTn id="7" dur="2000"/>
                                        <p:tgtEl>
                                          <p:spTgt spid="995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5330"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5602" name="Rectangle 2"/>
          <p:cNvSpPr>
            <a:spLocks noGrp="1" noChangeArrowheads="1"/>
          </p:cNvSpPr>
          <p:nvPr>
            <p:ph type="title" idx="4294967295"/>
          </p:nvPr>
        </p:nvSpPr>
        <p:spPr/>
        <p:txBody>
          <a:bodyPr/>
          <a:lstStyle/>
          <a:p>
            <a:pPr eaLnBrk="1" hangingPunct="1">
              <a:defRPr/>
            </a:pPr>
            <a:r>
              <a:rPr lang="fa-IR" sz="4800" b="1" dirty="0">
                <a:solidFill>
                  <a:srgbClr val="F2F206"/>
                </a:solidFill>
              </a:rPr>
              <a:t>مثال</a:t>
            </a:r>
            <a:endParaRPr lang="en-US" sz="4800" b="1" dirty="0">
              <a:solidFill>
                <a:srgbClr val="F2F206"/>
              </a:solidFill>
            </a:endParaRPr>
          </a:p>
        </p:txBody>
      </p:sp>
      <p:sp>
        <p:nvSpPr>
          <p:cNvPr id="1305603" name="Rectangle 3"/>
          <p:cNvSpPr>
            <a:spLocks noGrp="1" noChangeArrowheads="1"/>
          </p:cNvSpPr>
          <p:nvPr>
            <p:ph type="body" idx="4294967295"/>
          </p:nvPr>
        </p:nvSpPr>
        <p:spPr>
          <a:xfrm>
            <a:off x="285750" y="1600200"/>
            <a:ext cx="8572500" cy="4972050"/>
          </a:xfrm>
        </p:spPr>
        <p:txBody>
          <a:bodyPr/>
          <a:lstStyle/>
          <a:p>
            <a:pPr algn="just" rtl="1" eaLnBrk="1" hangingPunct="1">
              <a:lnSpc>
                <a:spcPct val="90000"/>
              </a:lnSpc>
              <a:defRPr/>
            </a:pPr>
            <a:r>
              <a:rPr lang="fa-IR" sz="2400" b="1" dirty="0" smtClean="0">
                <a:solidFill>
                  <a:schemeClr val="tx2"/>
                </a:solidFill>
              </a:rPr>
              <a:t>یک زن ۲۵ساله با وزن ۵۵ کیلوگرم و قد او ۱۶۵ سانتیمتر که شغل او فروشندگی است (فعالیت او کار ایستاده می باشد)، هفته ای ۵ روز به مدت ۱ ساعت (حدود ۱۱ کیلومتر) می</a:t>
            </a:r>
            <a:r>
              <a:rPr lang="en-US" sz="2400" b="1" dirty="0" smtClean="0">
                <a:solidFill>
                  <a:schemeClr val="tx2"/>
                </a:solidFill>
              </a:rPr>
              <a:t> </a:t>
            </a:r>
            <a:r>
              <a:rPr lang="fa-IR" sz="2400" b="1" dirty="0" smtClean="0">
                <a:solidFill>
                  <a:schemeClr val="tx2"/>
                </a:solidFill>
              </a:rPr>
              <a:t>دود</a:t>
            </a:r>
            <a:r>
              <a:rPr lang="en-US" sz="2400" b="1" dirty="0" smtClean="0">
                <a:solidFill>
                  <a:schemeClr val="tx2"/>
                </a:solidFill>
              </a:rPr>
              <a:t> </a:t>
            </a:r>
            <a:r>
              <a:rPr lang="fa-IR" sz="2400" b="1" dirty="0" smtClean="0">
                <a:solidFill>
                  <a:schemeClr val="tx2"/>
                </a:solidFill>
              </a:rPr>
              <a:t>و ۱ ساعت شنا می کند؛ برای حفظ وزن فعلی به چه میزان انرژی نیاز دارد؟</a:t>
            </a:r>
          </a:p>
          <a:p>
            <a:pPr algn="just" rtl="1" eaLnBrk="1" hangingPunct="1">
              <a:lnSpc>
                <a:spcPct val="90000"/>
              </a:lnSpc>
              <a:defRPr/>
            </a:pPr>
            <a:endParaRPr lang="fa-IR" sz="1200" b="1" dirty="0" smtClean="0">
              <a:solidFill>
                <a:srgbClr val="FA8214"/>
              </a:solidFill>
            </a:endParaRPr>
          </a:p>
          <a:p>
            <a:pPr algn="just" rtl="1" eaLnBrk="1" hangingPunct="1">
              <a:lnSpc>
                <a:spcPct val="90000"/>
              </a:lnSpc>
              <a:defRPr/>
            </a:pPr>
            <a:r>
              <a:rPr lang="fa-IR" sz="2400" b="1" dirty="0" smtClean="0">
                <a:solidFill>
                  <a:srgbClr val="FA8214"/>
                </a:solidFill>
              </a:rPr>
              <a:t>۱۳۹۳ کیلوکالری انرژی متابولیسم پایه (ساعتی ۵</a:t>
            </a:r>
            <a:r>
              <a:rPr lang="ar-SA" sz="2400" b="1" dirty="0" smtClean="0">
                <a:solidFill>
                  <a:srgbClr val="FA8214"/>
                </a:solidFill>
              </a:rPr>
              <a:t>٨</a:t>
            </a:r>
            <a:r>
              <a:rPr lang="fa-IR" sz="2400" b="1" dirty="0" smtClean="0">
                <a:solidFill>
                  <a:srgbClr val="FA8214"/>
                </a:solidFill>
              </a:rPr>
              <a:t> ک ک)</a:t>
            </a:r>
          </a:p>
          <a:p>
            <a:pPr algn="just" rtl="1" eaLnBrk="1" hangingPunct="1">
              <a:lnSpc>
                <a:spcPct val="90000"/>
              </a:lnSpc>
              <a:defRPr/>
            </a:pPr>
            <a:r>
              <a:rPr lang="ar-SA" sz="2400" b="1" dirty="0" smtClean="0">
                <a:solidFill>
                  <a:srgbClr val="FA8214"/>
                </a:solidFill>
              </a:rPr>
              <a:t>٤</a:t>
            </a:r>
            <a:r>
              <a:rPr lang="fa-IR" sz="2400" b="1" dirty="0" smtClean="0">
                <a:solidFill>
                  <a:srgbClr val="FA8214"/>
                </a:solidFill>
              </a:rPr>
              <a:t>۶</a:t>
            </a:r>
            <a:r>
              <a:rPr lang="ar-SA" sz="2400" b="1" dirty="0" smtClean="0">
                <a:solidFill>
                  <a:srgbClr val="FA8214"/>
                </a:solidFill>
              </a:rPr>
              <a:t>٤</a:t>
            </a:r>
            <a:r>
              <a:rPr lang="fa-IR" sz="2400" b="1" dirty="0" smtClean="0">
                <a:solidFill>
                  <a:srgbClr val="FA8214"/>
                </a:solidFill>
              </a:rPr>
              <a:t> کیلوکالری انرژی اضافی </a:t>
            </a:r>
            <a:r>
              <a:rPr lang="ar-SA" sz="2400" b="1" dirty="0" smtClean="0">
                <a:solidFill>
                  <a:srgbClr val="FA8214"/>
                </a:solidFill>
              </a:rPr>
              <a:t>٨</a:t>
            </a:r>
            <a:r>
              <a:rPr lang="fa-IR" sz="2400" b="1" dirty="0" smtClean="0">
                <a:solidFill>
                  <a:srgbClr val="FA8214"/>
                </a:solidFill>
              </a:rPr>
              <a:t> ساعت کار</a:t>
            </a:r>
          </a:p>
          <a:p>
            <a:pPr algn="just" rtl="1" eaLnBrk="1" hangingPunct="1">
              <a:lnSpc>
                <a:spcPct val="90000"/>
              </a:lnSpc>
              <a:defRPr/>
            </a:pPr>
            <a:r>
              <a:rPr lang="fa-IR" sz="2400" b="1" dirty="0" smtClean="0">
                <a:solidFill>
                  <a:srgbClr val="FA8214"/>
                </a:solidFill>
              </a:rPr>
              <a:t>۱۶۲ کیلو کالری انرژی اضافی برای ساعات استراحت</a:t>
            </a:r>
            <a:endParaRPr lang="en-US" sz="2400" b="1" dirty="0" smtClean="0">
              <a:solidFill>
                <a:srgbClr val="FA8214"/>
              </a:solidFill>
            </a:endParaRPr>
          </a:p>
          <a:p>
            <a:pPr algn="just" rtl="1" eaLnBrk="1" hangingPunct="1">
              <a:lnSpc>
                <a:spcPct val="90000"/>
              </a:lnSpc>
              <a:defRPr/>
            </a:pPr>
            <a:r>
              <a:rPr lang="fa-IR" sz="2400" b="1" dirty="0" smtClean="0">
                <a:solidFill>
                  <a:srgbClr val="FA8214"/>
                </a:solidFill>
              </a:rPr>
              <a:t>۵</a:t>
            </a:r>
            <a:r>
              <a:rPr lang="ar-SA" sz="2400" b="1" dirty="0" smtClean="0">
                <a:solidFill>
                  <a:srgbClr val="FA8214"/>
                </a:solidFill>
              </a:rPr>
              <a:t>٨</a:t>
            </a:r>
            <a:r>
              <a:rPr lang="fa-IR" sz="2400" b="1" dirty="0" smtClean="0">
                <a:solidFill>
                  <a:srgbClr val="FA8214"/>
                </a:solidFill>
              </a:rPr>
              <a:t>۰ کیلوکالری برای انرژی اضافی فعالیت</a:t>
            </a:r>
          </a:p>
          <a:p>
            <a:pPr algn="just" rtl="1" eaLnBrk="1" hangingPunct="1">
              <a:lnSpc>
                <a:spcPct val="90000"/>
              </a:lnSpc>
              <a:defRPr/>
            </a:pPr>
            <a:r>
              <a:rPr lang="fa-IR" sz="2400" b="1" dirty="0" smtClean="0">
                <a:solidFill>
                  <a:srgbClr val="FA8214"/>
                </a:solidFill>
              </a:rPr>
              <a:t>۱۰% انرژی اضافی برای زمان غذا خوردن</a:t>
            </a:r>
          </a:p>
          <a:p>
            <a:pPr algn="just" rtl="1" eaLnBrk="1" hangingPunct="1">
              <a:lnSpc>
                <a:spcPct val="90000"/>
              </a:lnSpc>
              <a:defRPr/>
            </a:pPr>
            <a:r>
              <a:rPr lang="fa-IR" sz="2400" b="1" dirty="0" smtClean="0">
                <a:solidFill>
                  <a:srgbClr val="0FFF5F"/>
                </a:solidFill>
              </a:rPr>
              <a:t>مجموعا ۲</a:t>
            </a:r>
            <a:r>
              <a:rPr lang="ar-SA" sz="2400" b="1" dirty="0" smtClean="0">
                <a:solidFill>
                  <a:srgbClr val="0FFF5F"/>
                </a:solidFill>
              </a:rPr>
              <a:t>٨</a:t>
            </a:r>
            <a:r>
              <a:rPr lang="fa-IR" sz="2400" b="1" dirty="0" smtClean="0">
                <a:solidFill>
                  <a:srgbClr val="0FFF5F"/>
                </a:solidFill>
              </a:rPr>
              <a:t>۶۰ کیلوکالری نیاز روزانه</a:t>
            </a:r>
            <a:endParaRPr lang="en-US" sz="2400" b="1" dirty="0" smtClean="0">
              <a:solidFill>
                <a:srgbClr val="0FFF5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05602"/>
                                        </p:tgtEl>
                                        <p:attrNameLst>
                                          <p:attrName>style.visibility</p:attrName>
                                        </p:attrNameLst>
                                      </p:cBhvr>
                                      <p:to>
                                        <p:strVal val="visible"/>
                                      </p:to>
                                    </p:set>
                                    <p:animEffect transition="in" filter="fade">
                                      <p:cBhvr>
                                        <p:cTn id="7" dur="2000"/>
                                        <p:tgtEl>
                                          <p:spTgt spid="130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05603">
                                            <p:txEl>
                                              <p:pRg st="0" end="0"/>
                                            </p:txEl>
                                          </p:spTgt>
                                        </p:tgtEl>
                                        <p:attrNameLst>
                                          <p:attrName>style.visibility</p:attrName>
                                        </p:attrNameLst>
                                      </p:cBhvr>
                                      <p:to>
                                        <p:strVal val="visible"/>
                                      </p:to>
                                    </p:set>
                                    <p:animEffect transition="in" filter="fade">
                                      <p:cBhvr>
                                        <p:cTn id="12" dur="2000"/>
                                        <p:tgtEl>
                                          <p:spTgt spid="130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05603">
                                            <p:txEl>
                                              <p:pRg st="2" end="2"/>
                                            </p:txEl>
                                          </p:spTgt>
                                        </p:tgtEl>
                                        <p:attrNameLst>
                                          <p:attrName>style.visibility</p:attrName>
                                        </p:attrNameLst>
                                      </p:cBhvr>
                                      <p:to>
                                        <p:strVal val="visible"/>
                                      </p:to>
                                    </p:set>
                                    <p:animEffect transition="in" filter="fade">
                                      <p:cBhvr>
                                        <p:cTn id="17" dur="2000"/>
                                        <p:tgtEl>
                                          <p:spTgt spid="130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05603">
                                            <p:txEl>
                                              <p:pRg st="3" end="3"/>
                                            </p:txEl>
                                          </p:spTgt>
                                        </p:tgtEl>
                                        <p:attrNameLst>
                                          <p:attrName>style.visibility</p:attrName>
                                        </p:attrNameLst>
                                      </p:cBhvr>
                                      <p:to>
                                        <p:strVal val="visible"/>
                                      </p:to>
                                    </p:set>
                                    <p:animEffect transition="in" filter="fade">
                                      <p:cBhvr>
                                        <p:cTn id="22" dur="2000"/>
                                        <p:tgtEl>
                                          <p:spTgt spid="130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05603">
                                            <p:txEl>
                                              <p:pRg st="4" end="4"/>
                                            </p:txEl>
                                          </p:spTgt>
                                        </p:tgtEl>
                                        <p:attrNameLst>
                                          <p:attrName>style.visibility</p:attrName>
                                        </p:attrNameLst>
                                      </p:cBhvr>
                                      <p:to>
                                        <p:strVal val="visible"/>
                                      </p:to>
                                    </p:set>
                                    <p:animEffect transition="in" filter="fade">
                                      <p:cBhvr>
                                        <p:cTn id="27" dur="2000"/>
                                        <p:tgtEl>
                                          <p:spTgt spid="13056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05603">
                                            <p:txEl>
                                              <p:pRg st="5" end="5"/>
                                            </p:txEl>
                                          </p:spTgt>
                                        </p:tgtEl>
                                        <p:attrNameLst>
                                          <p:attrName>style.visibility</p:attrName>
                                        </p:attrNameLst>
                                      </p:cBhvr>
                                      <p:to>
                                        <p:strVal val="visible"/>
                                      </p:to>
                                    </p:set>
                                    <p:animEffect transition="in" filter="fade">
                                      <p:cBhvr>
                                        <p:cTn id="32" dur="2000"/>
                                        <p:tgtEl>
                                          <p:spTgt spid="130560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05603">
                                            <p:txEl>
                                              <p:pRg st="6" end="6"/>
                                            </p:txEl>
                                          </p:spTgt>
                                        </p:tgtEl>
                                        <p:attrNameLst>
                                          <p:attrName>style.visibility</p:attrName>
                                        </p:attrNameLst>
                                      </p:cBhvr>
                                      <p:to>
                                        <p:strVal val="visible"/>
                                      </p:to>
                                    </p:set>
                                    <p:animEffect transition="in" filter="fade">
                                      <p:cBhvr>
                                        <p:cTn id="37" dur="2000"/>
                                        <p:tgtEl>
                                          <p:spTgt spid="130560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05603">
                                            <p:txEl>
                                              <p:pRg st="7" end="7"/>
                                            </p:txEl>
                                          </p:spTgt>
                                        </p:tgtEl>
                                        <p:attrNameLst>
                                          <p:attrName>style.visibility</p:attrName>
                                        </p:attrNameLst>
                                      </p:cBhvr>
                                      <p:to>
                                        <p:strVal val="visible"/>
                                      </p:to>
                                    </p:set>
                                    <p:animEffect transition="in" filter="fade">
                                      <p:cBhvr>
                                        <p:cTn id="42" dur="2000"/>
                                        <p:tgtEl>
                                          <p:spTgt spid="130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5602" grpId="0"/>
      <p:bldP spid="130560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24098" name="Rectangle 2"/>
          <p:cNvSpPr>
            <a:spLocks noGrp="1" noChangeArrowheads="1"/>
          </p:cNvSpPr>
          <p:nvPr>
            <p:ph type="title" idx="4294967295"/>
          </p:nvPr>
        </p:nvSpPr>
        <p:spPr>
          <a:xfrm>
            <a:off x="0" y="228600"/>
            <a:ext cx="8510588" cy="987425"/>
          </a:xfrm>
        </p:spPr>
        <p:txBody>
          <a:bodyPr/>
          <a:lstStyle/>
          <a:p>
            <a:pPr eaLnBrk="1" hangingPunct="1">
              <a:defRPr/>
            </a:pPr>
            <a:r>
              <a:rPr lang="fa-IR" altLang="en-US" b="1" smtClean="0">
                <a:solidFill>
                  <a:srgbClr val="FFFF00"/>
                </a:solidFill>
              </a:rPr>
              <a:t>کل انرژ</a:t>
            </a:r>
            <a:r>
              <a:rPr lang="ar-SA" altLang="en-US" b="1" smtClean="0">
                <a:solidFill>
                  <a:srgbClr val="FFFF00"/>
                </a:solidFill>
              </a:rPr>
              <a:t>ی </a:t>
            </a:r>
            <a:r>
              <a:rPr lang="fa-IR" altLang="en-US" b="1" smtClean="0">
                <a:solidFill>
                  <a:srgbClr val="FFFF00"/>
                </a:solidFill>
              </a:rPr>
              <a:t>مصرف</a:t>
            </a:r>
            <a:r>
              <a:rPr lang="ar-SA" altLang="en-US" b="1" smtClean="0">
                <a:solidFill>
                  <a:srgbClr val="FFFF00"/>
                </a:solidFill>
              </a:rPr>
              <a:t>ی</a:t>
            </a:r>
            <a:endParaRPr lang="en-US" altLang="en-US" b="1" smtClean="0">
              <a:solidFill>
                <a:srgbClr val="FFFF00"/>
              </a:solidFill>
            </a:endParaRPr>
          </a:p>
        </p:txBody>
      </p:sp>
      <p:graphicFrame>
        <p:nvGraphicFramePr>
          <p:cNvPr id="125970" name="Group 18"/>
          <p:cNvGraphicFramePr>
            <a:graphicFrameLocks noGrp="1"/>
          </p:cNvGraphicFramePr>
          <p:nvPr>
            <p:ph idx="4294967295"/>
          </p:nvPr>
        </p:nvGraphicFramePr>
        <p:xfrm>
          <a:off x="3671888" y="1206500"/>
          <a:ext cx="2952750" cy="5597525"/>
        </p:xfrm>
        <a:graphic>
          <a:graphicData uri="http://schemas.openxmlformats.org/drawingml/2006/table">
            <a:tbl>
              <a:tblPr/>
              <a:tblGrid>
                <a:gridCol w="2952750"/>
              </a:tblGrid>
              <a:tr h="1188694">
                <a:tc>
                  <a:txBody>
                    <a:bodyPr/>
                    <a:lstStyle>
                      <a:lvl1pPr eaLnBrk="0" hangingPunct="0">
                        <a:spcBef>
                          <a:spcPct val="20000"/>
                        </a:spcBef>
                        <a:defRPr sz="2800">
                          <a:solidFill>
                            <a:schemeClr val="tx1"/>
                          </a:solidFill>
                          <a:latin typeface="Corbel" panose="020B0503020204020204" pitchFamily="34" charset="0"/>
                        </a:defRPr>
                      </a:lvl1pPr>
                      <a:lvl2pPr marL="742950" indent="-285750" eaLnBrk="0" hangingPunct="0">
                        <a:spcBef>
                          <a:spcPct val="20000"/>
                        </a:spcBef>
                        <a:defRPr sz="2400">
                          <a:solidFill>
                            <a:schemeClr val="tx1"/>
                          </a:solidFill>
                          <a:latin typeface="Corbel" panose="020B0503020204020204" pitchFamily="34" charset="0"/>
                        </a:defRPr>
                      </a:lvl2pPr>
                      <a:lvl3pPr marL="1143000" indent="-228600" eaLnBrk="0" hangingPunct="0">
                        <a:spcBef>
                          <a:spcPct val="20000"/>
                        </a:spcBef>
                        <a:defRPr sz="2000">
                          <a:solidFill>
                            <a:schemeClr val="tx1"/>
                          </a:solidFill>
                          <a:latin typeface="Corbel" panose="020B0503020204020204" pitchFamily="34" charset="0"/>
                        </a:defRPr>
                      </a:lvl3pPr>
                      <a:lvl4pPr marL="1600200" indent="-228600" eaLnBrk="0" hangingPunct="0">
                        <a:spcBef>
                          <a:spcPct val="20000"/>
                        </a:spcBef>
                        <a:defRPr>
                          <a:solidFill>
                            <a:schemeClr val="tx1"/>
                          </a:solidFill>
                          <a:latin typeface="Corbel" panose="020B0503020204020204" pitchFamily="34" charset="0"/>
                        </a:defRPr>
                      </a:lvl4pPr>
                      <a:lvl5pPr marL="2057400" indent="-228600" eaLnBrk="0" hangingPunct="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اثر گرمازای</a:t>
                      </a:r>
                      <a:r>
                        <a:rPr kumimoji="0" lang="ar-SA"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ی </a:t>
                      </a:r>
                      <a:r>
                        <a:rPr kumimoji="0" lang="fa-IR"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تغذیه</a:t>
                      </a:r>
                      <a:endParaRPr kumimoji="0" lang="en-US"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a:t>
                      </a:r>
                      <a:r>
                        <a:rPr kumimoji="0" lang="fa-IR"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 </a:t>
                      </a:r>
                      <a:r>
                        <a:rPr kumimoji="0" lang="en-US"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DIT</a:t>
                      </a:r>
                      <a:r>
                        <a:rPr kumimoji="0" lang="fa-IR"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 یا </a:t>
                      </a:r>
                      <a:r>
                        <a:rPr kumimoji="0" lang="en-US"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(SDF</a:t>
                      </a:r>
                      <a:r>
                        <a:rPr kumimoji="0" lang="fa-IR"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 </a:t>
                      </a:r>
                      <a:r>
                        <a:rPr kumimoji="0" lang="en-US"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۱۰ </a:t>
                      </a:r>
                      <a:r>
                        <a:rPr kumimoji="0" lang="fa-IR"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rPr>
                        <a:t>%</a:t>
                      </a:r>
                      <a:endParaRPr kumimoji="0" lang="en-US" altLang="en-US" sz="2400" b="1" i="0" u="none" strike="noStrike" cap="none" normalizeH="0" baseline="0" dirty="0" smtClean="0">
                        <a:ln>
                          <a:noFill/>
                        </a:ln>
                        <a:solidFill>
                          <a:srgbClr val="FF0000"/>
                        </a:solidFill>
                        <a:effectLst>
                          <a:outerShdw blurRad="38100" dist="38100" dir="2700000" algn="tl">
                            <a:srgbClr val="000000"/>
                          </a:outerShdw>
                        </a:effectLst>
                        <a:latin typeface="Tahoma" panose="020B0604030504040204" pitchFamily="34" charset="0"/>
                        <a:cs typeface="Tahoma" panose="020B0604030504040204" pitchFamily="34" charset="0"/>
                      </a:endParaRP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99"/>
                    </a:solidFill>
                  </a:tcPr>
                </a:tc>
              </a:tr>
              <a:tr h="1409302">
                <a:tc>
                  <a:txBody>
                    <a:bodyPr/>
                    <a:lstStyle>
                      <a:lvl1pPr eaLnBrk="0" hangingPunct="0">
                        <a:spcBef>
                          <a:spcPct val="20000"/>
                        </a:spcBef>
                        <a:defRPr sz="2800">
                          <a:solidFill>
                            <a:schemeClr val="tx1"/>
                          </a:solidFill>
                          <a:latin typeface="Corbel" panose="020B0503020204020204" pitchFamily="34" charset="0"/>
                        </a:defRPr>
                      </a:lvl1pPr>
                      <a:lvl2pPr marL="742950" indent="-285750" eaLnBrk="0" hangingPunct="0">
                        <a:spcBef>
                          <a:spcPct val="20000"/>
                        </a:spcBef>
                        <a:defRPr sz="2400">
                          <a:solidFill>
                            <a:schemeClr val="tx1"/>
                          </a:solidFill>
                          <a:latin typeface="Corbel" panose="020B0503020204020204" pitchFamily="34" charset="0"/>
                        </a:defRPr>
                      </a:lvl2pPr>
                      <a:lvl3pPr marL="1143000" indent="-228600" eaLnBrk="0" hangingPunct="0">
                        <a:spcBef>
                          <a:spcPct val="20000"/>
                        </a:spcBef>
                        <a:defRPr sz="2000">
                          <a:solidFill>
                            <a:schemeClr val="tx1"/>
                          </a:solidFill>
                          <a:latin typeface="Corbel" panose="020B0503020204020204" pitchFamily="34" charset="0"/>
                        </a:defRPr>
                      </a:lvl3pPr>
                      <a:lvl4pPr marL="1600200" indent="-228600" eaLnBrk="0" hangingPunct="0">
                        <a:spcBef>
                          <a:spcPct val="20000"/>
                        </a:spcBef>
                        <a:defRPr>
                          <a:solidFill>
                            <a:schemeClr val="tx1"/>
                          </a:solidFill>
                          <a:latin typeface="Corbel" panose="020B0503020204020204" pitchFamily="34" charset="0"/>
                        </a:defRPr>
                      </a:lvl4pPr>
                      <a:lvl5pPr marL="2057400" indent="-228600" eaLnBrk="0" hangingPunct="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انرژ</a:t>
                      </a:r>
                      <a:r>
                        <a:rPr kumimoji="0" lang="ar-SA"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ی </a:t>
                      </a:r>
                      <a:r>
                        <a:rPr kumimoji="0" lang="fa-IR"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مصرف</a:t>
                      </a:r>
                      <a:r>
                        <a:rPr kumimoji="0" lang="ar-SA"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ی </a:t>
                      </a:r>
                      <a:r>
                        <a:rPr kumimoji="0" lang="fa-IR"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در فعالیت فیزِیک</a:t>
                      </a:r>
                      <a:r>
                        <a:rPr kumimoji="0" lang="ar-SA"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ی</a:t>
                      </a:r>
                      <a:endParaRPr kumimoji="0" lang="en-US"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۱۵-۳۰ </a:t>
                      </a:r>
                      <a:r>
                        <a:rPr kumimoji="0" lang="fa-IR"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rPr>
                        <a:t>%</a:t>
                      </a:r>
                      <a:endParaRPr kumimoji="0" lang="en-US" altLang="en-US" sz="2400" b="1" i="0" u="none" strike="noStrike" cap="none" normalizeH="0" baseline="0" dirty="0" smtClean="0">
                        <a:ln>
                          <a:noFill/>
                        </a:ln>
                        <a:solidFill>
                          <a:srgbClr val="FA8214"/>
                        </a:solidFill>
                        <a:effectLst>
                          <a:outerShdw blurRad="38100" dist="38100" dir="2700000" algn="tl">
                            <a:srgbClr val="000000"/>
                          </a:outerShdw>
                        </a:effectLst>
                        <a:latin typeface="Tahoma" panose="020B0604030504040204" pitchFamily="34" charset="0"/>
                        <a:cs typeface="Tahoma" panose="020B0604030504040204" pitchFamily="34" charset="0"/>
                      </a:endParaRP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2999529">
                <a:tc>
                  <a:txBody>
                    <a:bodyPr/>
                    <a:lstStyle>
                      <a:lvl1pPr eaLnBrk="0" hangingPunct="0">
                        <a:spcBef>
                          <a:spcPct val="20000"/>
                        </a:spcBef>
                        <a:defRPr sz="2800">
                          <a:solidFill>
                            <a:schemeClr val="tx1"/>
                          </a:solidFill>
                          <a:latin typeface="Corbel" panose="020B0503020204020204" pitchFamily="34" charset="0"/>
                        </a:defRPr>
                      </a:lvl1pPr>
                      <a:lvl2pPr marL="742950" indent="-285750" eaLnBrk="0" hangingPunct="0">
                        <a:spcBef>
                          <a:spcPct val="20000"/>
                        </a:spcBef>
                        <a:defRPr sz="2400">
                          <a:solidFill>
                            <a:schemeClr val="tx1"/>
                          </a:solidFill>
                          <a:latin typeface="Corbel" panose="020B0503020204020204" pitchFamily="34" charset="0"/>
                        </a:defRPr>
                      </a:lvl2pPr>
                      <a:lvl3pPr marL="1143000" indent="-228600" eaLnBrk="0" hangingPunct="0">
                        <a:spcBef>
                          <a:spcPct val="20000"/>
                        </a:spcBef>
                        <a:defRPr sz="2000">
                          <a:solidFill>
                            <a:schemeClr val="tx1"/>
                          </a:solidFill>
                          <a:latin typeface="Corbel" panose="020B0503020204020204" pitchFamily="34" charset="0"/>
                        </a:defRPr>
                      </a:lvl3pPr>
                      <a:lvl4pPr marL="1600200" indent="-228600" eaLnBrk="0" hangingPunct="0">
                        <a:spcBef>
                          <a:spcPct val="20000"/>
                        </a:spcBef>
                        <a:defRPr>
                          <a:solidFill>
                            <a:schemeClr val="tx1"/>
                          </a:solidFill>
                          <a:latin typeface="Corbel" panose="020B0503020204020204" pitchFamily="34" charset="0"/>
                        </a:defRPr>
                      </a:lvl4pPr>
                      <a:lvl5pPr marL="2057400" indent="-228600" eaLnBrk="0" hangingPunct="0">
                        <a:spcBef>
                          <a:spcPct val="20000"/>
                        </a:spcBef>
                        <a:defRPr>
                          <a:solidFill>
                            <a:schemeClr val="tx1"/>
                          </a:solidFill>
                          <a:latin typeface="Corbel" panose="020B0503020204020204" pitchFamily="34" charset="0"/>
                        </a:defRPr>
                      </a:lvl5pPr>
                      <a:lvl6pPr marL="2514600" indent="-228600" eaLnBrk="0" fontAlgn="base" hangingPunct="0">
                        <a:spcBef>
                          <a:spcPct val="20000"/>
                        </a:spcBef>
                        <a:spcAft>
                          <a:spcPct val="0"/>
                        </a:spcAft>
                        <a:defRPr>
                          <a:solidFill>
                            <a:schemeClr val="tx1"/>
                          </a:solidFill>
                          <a:latin typeface="Corbel" panose="020B0503020204020204" pitchFamily="34" charset="0"/>
                        </a:defRPr>
                      </a:lvl6pPr>
                      <a:lvl7pPr marL="2971800" indent="-228600" eaLnBrk="0" fontAlgn="base" hangingPunct="0">
                        <a:spcBef>
                          <a:spcPct val="20000"/>
                        </a:spcBef>
                        <a:spcAft>
                          <a:spcPct val="0"/>
                        </a:spcAft>
                        <a:defRPr>
                          <a:solidFill>
                            <a:schemeClr val="tx1"/>
                          </a:solidFill>
                          <a:latin typeface="Corbel" panose="020B0503020204020204" pitchFamily="34" charset="0"/>
                        </a:defRPr>
                      </a:lvl7pPr>
                      <a:lvl8pPr marL="3429000" indent="-228600" eaLnBrk="0" fontAlgn="base" hangingPunct="0">
                        <a:spcBef>
                          <a:spcPct val="20000"/>
                        </a:spcBef>
                        <a:spcAft>
                          <a:spcPct val="0"/>
                        </a:spcAft>
                        <a:defRPr>
                          <a:solidFill>
                            <a:schemeClr val="tx1"/>
                          </a:solidFill>
                          <a:latin typeface="Corbel" panose="020B0503020204020204" pitchFamily="34" charset="0"/>
                        </a:defRPr>
                      </a:lvl8pPr>
                      <a:lvl9pPr marL="3886200" indent="-228600" eaLnBrk="0" fontAlgn="base" hangingPunct="0">
                        <a:spcBef>
                          <a:spcPct val="20000"/>
                        </a:spcBef>
                        <a:spcAft>
                          <a:spcPct val="0"/>
                        </a:spcAft>
                        <a:defRPr>
                          <a:solidFill>
                            <a:schemeClr val="tx1"/>
                          </a:solidFill>
                          <a:latin typeface="Corbel" panose="020B0503020204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rPr>
                        <a:t>انرژ</a:t>
                      </a:r>
                      <a:r>
                        <a:rPr kumimoji="0" lang="ar-SA"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rPr>
                        <a:t>ی </a:t>
                      </a:r>
                      <a:r>
                        <a:rPr kumimoji="0" lang="fa-IR"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rPr>
                        <a:t>مصرف</a:t>
                      </a:r>
                      <a:r>
                        <a:rPr kumimoji="0" lang="ar-SA"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rPr>
                        <a:t>ی </a:t>
                      </a:r>
                      <a:r>
                        <a:rPr kumimoji="0" lang="fa-IR"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rPr>
                        <a:t>در زمان استراحت </a:t>
                      </a:r>
                      <a:r>
                        <a:rPr kumimoji="0" lang="en-US"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rPr>
                        <a:t>(REE)</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336600"/>
                          </a:solidFill>
                          <a:effectLst>
                            <a:outerShdw blurRad="38100" dist="38100" dir="2700000" algn="tl">
                              <a:srgbClr val="C0C0C0"/>
                            </a:outerShdw>
                          </a:effectLst>
                          <a:latin typeface="Tahoma" panose="020B0604030504040204" pitchFamily="34" charset="0"/>
                          <a:cs typeface="Tahoma" panose="020B0604030504040204" pitchFamily="34" charset="0"/>
                        </a:rPr>
                        <a:t>۶۰-۷۵ </a:t>
                      </a:r>
                      <a:r>
                        <a:rPr kumimoji="0" lang="fa-IR" altLang="en-US" sz="2400" b="1" i="0" u="none" strike="noStrike" cap="none" normalizeH="0" baseline="0" dirty="0" smtClean="0">
                          <a:ln>
                            <a:noFill/>
                          </a:ln>
                          <a:solidFill>
                            <a:schemeClr val="tx1"/>
                          </a:solidFill>
                          <a:effectLst>
                            <a:outerShdw blurRad="38100" dist="38100" dir="2700000" algn="tl">
                              <a:srgbClr val="C0C0C0"/>
                            </a:outerShdw>
                          </a:effectLst>
                          <a:latin typeface="Tahoma" panose="020B0604030504040204" pitchFamily="34" charset="0"/>
                          <a:cs typeface="Tahoma" panose="020B0604030504040204" pitchFamily="34" charset="0"/>
                        </a:rPr>
                        <a:t>%</a:t>
                      </a:r>
                      <a:endParaRPr kumimoji="0" lang="en-US" altLang="en-US" sz="2400" b="1" i="0" u="none" strike="noStrike" cap="none" normalizeH="0" baseline="0" dirty="0" smtClean="0">
                        <a:ln>
                          <a:noFill/>
                        </a:ln>
                        <a:solidFill>
                          <a:schemeClr val="tx1"/>
                        </a:solidFill>
                        <a:effectLst>
                          <a:outerShdw blurRad="38100" dist="38100" dir="2700000" algn="tl">
                            <a:srgbClr val="C0C0C0"/>
                          </a:outerShdw>
                        </a:effectLst>
                        <a:latin typeface="Tahoma" panose="020B0604030504040204" pitchFamily="34" charset="0"/>
                        <a:cs typeface="Tahoma" panose="020B0604030504040204" pitchFamily="34" charset="0"/>
                      </a:endParaRP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0189" name="Line 13"/>
          <p:cNvSpPr>
            <a:spLocks noChangeShapeType="1"/>
          </p:cNvSpPr>
          <p:nvPr/>
        </p:nvSpPr>
        <p:spPr bwMode="auto">
          <a:xfrm flipV="1">
            <a:off x="3492500" y="1341438"/>
            <a:ext cx="0" cy="532765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0" name="Rectangle 14"/>
          <p:cNvSpPr>
            <a:spLocks noChangeArrowheads="1"/>
          </p:cNvSpPr>
          <p:nvPr/>
        </p:nvSpPr>
        <p:spPr bwMode="auto">
          <a:xfrm>
            <a:off x="2195513" y="5084763"/>
            <a:ext cx="1081087" cy="3603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9pPr>
          </a:lstStyle>
          <a:p>
            <a:pPr algn="ctr" eaLnBrk="1" hangingPunct="1">
              <a:spcBef>
                <a:spcPct val="0"/>
              </a:spcBef>
              <a:buClrTx/>
              <a:buSzTx/>
              <a:buFontTx/>
              <a:buNone/>
            </a:pPr>
            <a:r>
              <a:rPr lang="en-US" altLang="en-US" sz="2700" b="1"/>
              <a:t>۱۵۰۰</a:t>
            </a:r>
          </a:p>
        </p:txBody>
      </p:sp>
      <p:sp>
        <p:nvSpPr>
          <p:cNvPr id="50191" name="Rectangle 15"/>
          <p:cNvSpPr>
            <a:spLocks noChangeArrowheads="1"/>
          </p:cNvSpPr>
          <p:nvPr/>
        </p:nvSpPr>
        <p:spPr bwMode="auto">
          <a:xfrm>
            <a:off x="2195513" y="2924175"/>
            <a:ext cx="1081087" cy="36036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9pPr>
          </a:lstStyle>
          <a:p>
            <a:pPr algn="ctr" eaLnBrk="1" hangingPunct="1">
              <a:spcBef>
                <a:spcPct val="0"/>
              </a:spcBef>
              <a:buClrTx/>
              <a:buSzTx/>
              <a:buFontTx/>
              <a:buNone/>
            </a:pPr>
            <a:r>
              <a:rPr lang="en-US" altLang="en-US" sz="2700" b="1"/>
              <a:t>۲۲۵۰</a:t>
            </a:r>
          </a:p>
        </p:txBody>
      </p:sp>
      <p:sp>
        <p:nvSpPr>
          <p:cNvPr id="50192" name="Rectangle 16"/>
          <p:cNvSpPr>
            <a:spLocks noChangeArrowheads="1"/>
          </p:cNvSpPr>
          <p:nvPr/>
        </p:nvSpPr>
        <p:spPr bwMode="auto">
          <a:xfrm>
            <a:off x="2195513" y="1628775"/>
            <a:ext cx="1081087" cy="36036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9pPr>
          </a:lstStyle>
          <a:p>
            <a:pPr algn="ctr" eaLnBrk="1" hangingPunct="1">
              <a:spcBef>
                <a:spcPct val="0"/>
              </a:spcBef>
              <a:buClrTx/>
              <a:buSzTx/>
              <a:buFontTx/>
              <a:buNone/>
            </a:pPr>
            <a:r>
              <a:rPr lang="en-US" altLang="en-US" sz="2700" b="1"/>
              <a:t>۲۵۰۰</a:t>
            </a:r>
          </a:p>
        </p:txBody>
      </p:sp>
      <p:sp>
        <p:nvSpPr>
          <p:cNvPr id="50193" name="Oval 17"/>
          <p:cNvSpPr>
            <a:spLocks noChangeArrowheads="1"/>
          </p:cNvSpPr>
          <p:nvPr/>
        </p:nvSpPr>
        <p:spPr bwMode="auto">
          <a:xfrm>
            <a:off x="468313" y="1557338"/>
            <a:ext cx="1152525" cy="4318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Tahoma" panose="020B0604030504040204" pitchFamily="34" charset="0"/>
                <a:cs typeface="Tahoma" panose="020B0604030504040204" pitchFamily="34" charset="0"/>
              </a:defRPr>
            </a:lvl9pPr>
          </a:lstStyle>
          <a:p>
            <a:pPr algn="ctr" eaLnBrk="1" hangingPunct="1">
              <a:spcBef>
                <a:spcPct val="0"/>
              </a:spcBef>
              <a:buClrTx/>
              <a:buSzTx/>
              <a:buFontTx/>
              <a:buNone/>
            </a:pPr>
            <a:r>
              <a:rPr lang="fa-IR" altLang="en-US" sz="2300" b="1">
                <a:solidFill>
                  <a:srgbClr val="FA8214"/>
                </a:solidFill>
              </a:rPr>
              <a:t>کیلوکالر</a:t>
            </a:r>
            <a:r>
              <a:rPr lang="ar-SA" altLang="en-US" sz="2300" b="1">
                <a:solidFill>
                  <a:srgbClr val="FA8214"/>
                </a:solidFill>
              </a:rPr>
              <a:t>ی</a:t>
            </a:r>
            <a:endParaRPr lang="en-US" altLang="en-US" sz="2300" b="1">
              <a:solidFill>
                <a:srgbClr val="FA8214"/>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24098"/>
                                        </p:tgtEl>
                                        <p:attrNameLst>
                                          <p:attrName>style.visibility</p:attrName>
                                        </p:attrNameLst>
                                      </p:cBhvr>
                                      <p:to>
                                        <p:strVal val="visible"/>
                                      </p:to>
                                    </p:set>
                                    <p:animEffect transition="in" filter="fade">
                                      <p:cBhvr>
                                        <p:cTn id="7" dur="2000"/>
                                        <p:tgtEl>
                                          <p:spTgt spid="192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4098"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4898" name="Rectangle 2"/>
          <p:cNvSpPr>
            <a:spLocks noGrp="1" noChangeArrowheads="1"/>
          </p:cNvSpPr>
          <p:nvPr>
            <p:ph type="title"/>
          </p:nvPr>
        </p:nvSpPr>
        <p:spPr>
          <a:xfrm>
            <a:off x="468313" y="260350"/>
            <a:ext cx="8229600" cy="774700"/>
          </a:xfrm>
        </p:spPr>
        <p:txBody>
          <a:bodyPr/>
          <a:lstStyle/>
          <a:p>
            <a:pPr rtl="1" eaLnBrk="1" hangingPunct="1">
              <a:defRPr/>
            </a:pPr>
            <a:r>
              <a:rPr lang="fa-IR" sz="3600" b="1" dirty="0" smtClean="0">
                <a:solidFill>
                  <a:srgbClr val="F2F206"/>
                </a:solidFill>
              </a:rPr>
              <a:t>مقادیر مواد غذایی در سه نوع رژیم</a:t>
            </a:r>
            <a:endParaRPr lang="en-US" sz="3600" b="1" dirty="0" smtClean="0">
              <a:solidFill>
                <a:srgbClr val="F2F206"/>
              </a:solidFill>
            </a:endParaRPr>
          </a:p>
        </p:txBody>
      </p:sp>
      <p:graphicFrame>
        <p:nvGraphicFramePr>
          <p:cNvPr id="1744899" name="Group 3"/>
          <p:cNvGraphicFramePr>
            <a:graphicFrameLocks noGrp="1"/>
          </p:cNvGraphicFramePr>
          <p:nvPr/>
        </p:nvGraphicFramePr>
        <p:xfrm>
          <a:off x="323850" y="1268413"/>
          <a:ext cx="8569325" cy="5538787"/>
        </p:xfrm>
        <a:graphic>
          <a:graphicData uri="http://schemas.openxmlformats.org/drawingml/2006/table">
            <a:tbl>
              <a:tblPr/>
              <a:tblGrid>
                <a:gridCol w="2130425"/>
                <a:gridCol w="2117725"/>
                <a:gridCol w="2160588"/>
                <a:gridCol w="2160587"/>
              </a:tblGrid>
              <a:tr h="1223803">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rPr>
                        <a:t>۲۸۰۰ کیلوکالری</a:t>
                      </a: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rPr>
                        <a:t>۲۲۰۰</a:t>
                      </a:r>
                      <a:r>
                        <a:rPr kumimoji="0" lang="ar-SA"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rPr>
                        <a:t> کیلوکالری</a:t>
                      </a: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rPr>
                        <a:t>۱۶۰۰</a:t>
                      </a:r>
                      <a:r>
                        <a:rPr kumimoji="0" lang="ar-SA"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rPr>
                        <a:t> کیلوکالری</a:t>
                      </a: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rPr>
                        <a:t>گروههای غذایی</a:t>
                      </a:r>
                      <a:endParaRPr kumimoji="0" lang="en-US" altLang="en-US" sz="2400" b="1" i="0" u="none" strike="noStrike" cap="none" normalizeH="0" baseline="0" dirty="0" smtClean="0">
                        <a:ln>
                          <a:noFill/>
                        </a:ln>
                        <a:solidFill>
                          <a:srgbClr val="0FFF5F"/>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37">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۱۱</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۹</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۶</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نان – هر سهم</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537">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۵</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۴</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۳</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سبزی - سهم</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949">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۴</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۳</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۲</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میوه – سهم</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537">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۳</a:t>
                      </a: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a:t>
                      </a: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۲</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۳</a:t>
                      </a: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a:t>
                      </a: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۲</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۳</a:t>
                      </a: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a:t>
                      </a: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۲</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شیر - سهم</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537">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۱۹۵</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۱۷۰</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۱۴۰</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گوشت – گرم</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949">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۹۳</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۷۳</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۵۳</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چربی – گرم</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537">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۱۸</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۱۲</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۶</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قند – تعداد</a:t>
                      </a:r>
                      <a:endParaRPr kumimoji="0" lang="en-US" altLang="en-US" sz="24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4898"/>
                                        </p:tgtEl>
                                        <p:attrNameLst>
                                          <p:attrName>style.visibility</p:attrName>
                                        </p:attrNameLst>
                                      </p:cBhvr>
                                      <p:to>
                                        <p:strVal val="visible"/>
                                      </p:to>
                                    </p:set>
                                    <p:animEffect transition="in" filter="fade">
                                      <p:cBhvr>
                                        <p:cTn id="7" dur="2000"/>
                                        <p:tgtEl>
                                          <p:spTgt spid="1744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89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2258" name="Rectangle 2"/>
          <p:cNvSpPr>
            <a:spLocks noGrp="1" noChangeArrowheads="1"/>
          </p:cNvSpPr>
          <p:nvPr>
            <p:ph type="body" idx="4294967295"/>
          </p:nvPr>
        </p:nvSpPr>
        <p:spPr>
          <a:xfrm>
            <a:off x="323850" y="1700213"/>
            <a:ext cx="8424863" cy="4968875"/>
          </a:xfrm>
        </p:spPr>
        <p:txBody>
          <a:bodyPr/>
          <a:lstStyle/>
          <a:p>
            <a:pPr algn="r" rtl="1" eaLnBrk="1" hangingPunct="1">
              <a:lnSpc>
                <a:spcPct val="90000"/>
              </a:lnSpc>
              <a:defRPr/>
            </a:pPr>
            <a:r>
              <a:rPr lang="fa-IR" sz="2400" b="1" dirty="0" smtClean="0"/>
              <a:t>تصور بدشكلی اندام</a:t>
            </a:r>
          </a:p>
          <a:p>
            <a:pPr algn="r" rtl="1" eaLnBrk="1" hangingPunct="1">
              <a:lnSpc>
                <a:spcPct val="90000"/>
              </a:lnSpc>
              <a:defRPr/>
            </a:pPr>
            <a:endParaRPr lang="fa-IR" sz="1200" b="1" dirty="0" smtClean="0"/>
          </a:p>
          <a:p>
            <a:pPr algn="r" rtl="1" eaLnBrk="1" hangingPunct="1">
              <a:lnSpc>
                <a:spcPct val="90000"/>
              </a:lnSpc>
              <a:defRPr/>
            </a:pPr>
            <a:r>
              <a:rPr lang="fa-IR" sz="2400" b="1" dirty="0" smtClean="0"/>
              <a:t>اشتباه شدن با كودكان بزرگتر و بالاتر بودن توقع از آنها</a:t>
            </a:r>
          </a:p>
          <a:p>
            <a:pPr algn="r" rtl="1" eaLnBrk="1" hangingPunct="1">
              <a:lnSpc>
                <a:spcPct val="90000"/>
              </a:lnSpc>
              <a:defRPr/>
            </a:pPr>
            <a:endParaRPr lang="fa-IR" sz="1200" b="1" dirty="0" smtClean="0"/>
          </a:p>
          <a:p>
            <a:pPr algn="r" rtl="1" eaLnBrk="1" hangingPunct="1">
              <a:lnSpc>
                <a:spcPct val="90000"/>
              </a:lnSpc>
              <a:defRPr/>
            </a:pPr>
            <a:r>
              <a:rPr lang="fa-IR" sz="2400" b="1" dirty="0" smtClean="0"/>
              <a:t>منزوی شدن</a:t>
            </a:r>
          </a:p>
          <a:p>
            <a:pPr algn="r" rtl="1" eaLnBrk="1" hangingPunct="1">
              <a:lnSpc>
                <a:spcPct val="90000"/>
              </a:lnSpc>
              <a:defRPr/>
            </a:pPr>
            <a:endParaRPr lang="fa-IR" sz="1200" b="1" dirty="0" smtClean="0"/>
          </a:p>
          <a:p>
            <a:pPr algn="r" rtl="1" eaLnBrk="1" hangingPunct="1">
              <a:lnSpc>
                <a:spcPct val="90000"/>
              </a:lnSpc>
              <a:defRPr/>
            </a:pPr>
            <a:r>
              <a:rPr lang="fa-IR" sz="2400" b="1" dirty="0" smtClean="0"/>
              <a:t>هیجان غیرعادی</a:t>
            </a:r>
          </a:p>
          <a:p>
            <a:pPr algn="r" rtl="1" eaLnBrk="1" hangingPunct="1">
              <a:lnSpc>
                <a:spcPct val="90000"/>
              </a:lnSpc>
              <a:defRPr/>
            </a:pPr>
            <a:endParaRPr lang="fa-IR" sz="1200" b="1" dirty="0" smtClean="0"/>
          </a:p>
          <a:p>
            <a:pPr algn="r" rtl="1" eaLnBrk="1" hangingPunct="1">
              <a:lnSpc>
                <a:spcPct val="90000"/>
              </a:lnSpc>
              <a:defRPr/>
            </a:pPr>
            <a:r>
              <a:rPr lang="fa-IR" sz="2400" b="1" dirty="0" smtClean="0"/>
              <a:t>احتمال كمتر تكمیل تحصیلات</a:t>
            </a:r>
          </a:p>
          <a:p>
            <a:pPr algn="r" rtl="1" eaLnBrk="1" hangingPunct="1">
              <a:lnSpc>
                <a:spcPct val="90000"/>
              </a:lnSpc>
              <a:defRPr/>
            </a:pPr>
            <a:endParaRPr lang="fa-IR" sz="1200" b="1" dirty="0" smtClean="0"/>
          </a:p>
          <a:p>
            <a:pPr algn="r" rtl="1" eaLnBrk="1" hangingPunct="1">
              <a:lnSpc>
                <a:spcPct val="90000"/>
              </a:lnSpc>
              <a:defRPr/>
            </a:pPr>
            <a:r>
              <a:rPr lang="fa-IR" sz="2400" b="1" dirty="0" smtClean="0"/>
              <a:t>دوستان كمتر</a:t>
            </a:r>
          </a:p>
          <a:p>
            <a:pPr algn="r" rtl="1" eaLnBrk="1" hangingPunct="1">
              <a:lnSpc>
                <a:spcPct val="90000"/>
              </a:lnSpc>
              <a:defRPr/>
            </a:pPr>
            <a:endParaRPr lang="fa-IR" sz="1200" b="1" dirty="0" smtClean="0"/>
          </a:p>
          <a:p>
            <a:pPr algn="r" rtl="1" eaLnBrk="1" hangingPunct="1">
              <a:lnSpc>
                <a:spcPct val="90000"/>
              </a:lnSpc>
              <a:defRPr/>
            </a:pPr>
            <a:r>
              <a:rPr lang="fa-IR" sz="2400" b="1" dirty="0" smtClean="0"/>
              <a:t>اعتماد به نفس كمتر</a:t>
            </a:r>
            <a:endParaRPr lang="ar-SA" sz="2400" b="1" dirty="0" smtClean="0"/>
          </a:p>
        </p:txBody>
      </p:sp>
      <p:sp>
        <p:nvSpPr>
          <p:cNvPr id="2912259" name="Rectangle 3"/>
          <p:cNvSpPr>
            <a:spLocks noGrp="1" noChangeArrowheads="1"/>
          </p:cNvSpPr>
          <p:nvPr>
            <p:ph type="title" idx="4294967295"/>
          </p:nvPr>
        </p:nvSpPr>
        <p:spPr>
          <a:xfrm>
            <a:off x="0" y="260350"/>
            <a:ext cx="9144000" cy="1143000"/>
          </a:xfrm>
          <a:ln>
            <a:solidFill>
              <a:schemeClr val="bg2"/>
            </a:solidFill>
          </a:ln>
        </p:spPr>
        <p:txBody>
          <a:bodyPr/>
          <a:lstStyle/>
          <a:p>
            <a:pPr rtl="1" eaLnBrk="1" hangingPunct="1">
              <a:defRPr/>
            </a:pPr>
            <a:r>
              <a:rPr lang="fa-IR" sz="3600" b="1" dirty="0" smtClean="0">
                <a:solidFill>
                  <a:srgbClr val="FA8214"/>
                </a:solidFill>
              </a:rPr>
              <a:t>مشكلات روحی ناشی از چاقی كودكان</a:t>
            </a:r>
            <a:endParaRPr lang="en-US" sz="3600" b="1" dirty="0" smtClean="0">
              <a:solidFill>
                <a:srgbClr val="FA8214"/>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12259">
                                            <p:txEl>
                                              <p:charRg st="4294967295" end="4294967295"/>
                                            </p:txEl>
                                          </p:spTgt>
                                        </p:tgtEl>
                                        <p:attrNameLst>
                                          <p:attrName>style.visibility</p:attrName>
                                        </p:attrNameLst>
                                      </p:cBhvr>
                                      <p:to>
                                        <p:strVal val="visible"/>
                                      </p:to>
                                    </p:set>
                                    <p:animEffect transition="in" filter="fade">
                                      <p:cBhvr>
                                        <p:cTn id="7" dur="2000"/>
                                        <p:tgtEl>
                                          <p:spTgt spid="2912259">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12258">
                                            <p:txEl>
                                              <p:pRg st="0" end="0"/>
                                            </p:txEl>
                                          </p:spTgt>
                                        </p:tgtEl>
                                        <p:attrNameLst>
                                          <p:attrName>style.visibility</p:attrName>
                                        </p:attrNameLst>
                                      </p:cBhvr>
                                      <p:to>
                                        <p:strVal val="visible"/>
                                      </p:to>
                                    </p:set>
                                    <p:animEffect transition="in" filter="fade">
                                      <p:cBhvr>
                                        <p:cTn id="12" dur="2000"/>
                                        <p:tgtEl>
                                          <p:spTgt spid="29122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12258">
                                            <p:txEl>
                                              <p:pRg st="2" end="2"/>
                                            </p:txEl>
                                          </p:spTgt>
                                        </p:tgtEl>
                                        <p:attrNameLst>
                                          <p:attrName>style.visibility</p:attrName>
                                        </p:attrNameLst>
                                      </p:cBhvr>
                                      <p:to>
                                        <p:strVal val="visible"/>
                                      </p:to>
                                    </p:set>
                                    <p:animEffect transition="in" filter="fade">
                                      <p:cBhvr>
                                        <p:cTn id="17" dur="2000"/>
                                        <p:tgtEl>
                                          <p:spTgt spid="291225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12258">
                                            <p:txEl>
                                              <p:pRg st="4" end="4"/>
                                            </p:txEl>
                                          </p:spTgt>
                                        </p:tgtEl>
                                        <p:attrNameLst>
                                          <p:attrName>style.visibility</p:attrName>
                                        </p:attrNameLst>
                                      </p:cBhvr>
                                      <p:to>
                                        <p:strVal val="visible"/>
                                      </p:to>
                                    </p:set>
                                    <p:animEffect transition="in" filter="fade">
                                      <p:cBhvr>
                                        <p:cTn id="22" dur="2000"/>
                                        <p:tgtEl>
                                          <p:spTgt spid="291225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12258">
                                            <p:txEl>
                                              <p:pRg st="6" end="6"/>
                                            </p:txEl>
                                          </p:spTgt>
                                        </p:tgtEl>
                                        <p:attrNameLst>
                                          <p:attrName>style.visibility</p:attrName>
                                        </p:attrNameLst>
                                      </p:cBhvr>
                                      <p:to>
                                        <p:strVal val="visible"/>
                                      </p:to>
                                    </p:set>
                                    <p:animEffect transition="in" filter="fade">
                                      <p:cBhvr>
                                        <p:cTn id="27" dur="2000"/>
                                        <p:tgtEl>
                                          <p:spTgt spid="2912258">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12258">
                                            <p:txEl>
                                              <p:pRg st="8" end="8"/>
                                            </p:txEl>
                                          </p:spTgt>
                                        </p:tgtEl>
                                        <p:attrNameLst>
                                          <p:attrName>style.visibility</p:attrName>
                                        </p:attrNameLst>
                                      </p:cBhvr>
                                      <p:to>
                                        <p:strVal val="visible"/>
                                      </p:to>
                                    </p:set>
                                    <p:animEffect transition="in" filter="fade">
                                      <p:cBhvr>
                                        <p:cTn id="32" dur="2000"/>
                                        <p:tgtEl>
                                          <p:spTgt spid="2912258">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12258">
                                            <p:txEl>
                                              <p:pRg st="10" end="10"/>
                                            </p:txEl>
                                          </p:spTgt>
                                        </p:tgtEl>
                                        <p:attrNameLst>
                                          <p:attrName>style.visibility</p:attrName>
                                        </p:attrNameLst>
                                      </p:cBhvr>
                                      <p:to>
                                        <p:strVal val="visible"/>
                                      </p:to>
                                    </p:set>
                                    <p:animEffect transition="in" filter="fade">
                                      <p:cBhvr>
                                        <p:cTn id="37" dur="2000"/>
                                        <p:tgtEl>
                                          <p:spTgt spid="2912258">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12258">
                                            <p:txEl>
                                              <p:pRg st="12" end="12"/>
                                            </p:txEl>
                                          </p:spTgt>
                                        </p:tgtEl>
                                        <p:attrNameLst>
                                          <p:attrName>style.visibility</p:attrName>
                                        </p:attrNameLst>
                                      </p:cBhvr>
                                      <p:to>
                                        <p:strVal val="visible"/>
                                      </p:to>
                                    </p:set>
                                    <p:animEffect transition="in" filter="fade">
                                      <p:cBhvr>
                                        <p:cTn id="42" dur="2000"/>
                                        <p:tgtEl>
                                          <p:spTgt spid="291225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2258" grpId="0" build="p"/>
      <p:bldP spid="291225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42" name="Rectangle 2"/>
          <p:cNvSpPr>
            <a:spLocks noGrp="1" noChangeArrowheads="1"/>
          </p:cNvSpPr>
          <p:nvPr>
            <p:ph type="body" idx="1"/>
          </p:nvPr>
        </p:nvSpPr>
        <p:spPr>
          <a:xfrm>
            <a:off x="250825" y="1700213"/>
            <a:ext cx="8458200" cy="4865687"/>
          </a:xfrm>
        </p:spPr>
        <p:txBody>
          <a:bodyPr/>
          <a:lstStyle/>
          <a:p>
            <a:pPr algn="r" rtl="1" eaLnBrk="1" hangingPunct="1">
              <a:lnSpc>
                <a:spcPct val="80000"/>
              </a:lnSpc>
              <a:buFontTx/>
              <a:buChar char="-"/>
              <a:defRPr/>
            </a:pPr>
            <a:r>
              <a:rPr lang="ar-SA" sz="2400" b="1" dirty="0" smtClean="0"/>
              <a:t>برا</a:t>
            </a:r>
            <a:r>
              <a:rPr lang="fa-IR" sz="2400" b="1" dirty="0" smtClean="0"/>
              <a:t>ی</a:t>
            </a:r>
            <a:r>
              <a:rPr lang="ar-SA" sz="2400" b="1" dirty="0" smtClean="0"/>
              <a:t> تعیین اینکه آیا فرد</a:t>
            </a:r>
            <a:r>
              <a:rPr lang="fa-IR" sz="2400" b="1" dirty="0" smtClean="0"/>
              <a:t>ی</a:t>
            </a:r>
            <a:r>
              <a:rPr lang="ar-SA" sz="2400" b="1" dirty="0" smtClean="0"/>
              <a:t> چاق محسوب میشود یا نه باید مقدار چرب</a:t>
            </a:r>
            <a:r>
              <a:rPr lang="fa-IR" sz="2400" b="1" dirty="0" smtClean="0"/>
              <a:t>ی</a:t>
            </a:r>
            <a:r>
              <a:rPr lang="ar-SA" sz="2400" b="1" dirty="0" smtClean="0"/>
              <a:t> بدن او را اندازه گیر</a:t>
            </a:r>
            <a:r>
              <a:rPr lang="fa-IR" sz="2400" b="1" dirty="0" smtClean="0"/>
              <a:t>ی</a:t>
            </a:r>
            <a:r>
              <a:rPr lang="ar-SA" sz="2400" b="1" dirty="0" smtClean="0"/>
              <a:t> نمود.</a:t>
            </a:r>
            <a:endParaRPr lang="fa-IR" sz="2400" b="1" dirty="0" smtClean="0"/>
          </a:p>
          <a:p>
            <a:pPr algn="r" eaLnBrk="1" hangingPunct="1">
              <a:lnSpc>
                <a:spcPct val="80000"/>
              </a:lnSpc>
              <a:buFontTx/>
              <a:buChar char="-"/>
              <a:defRPr/>
            </a:pPr>
            <a:endParaRPr lang="fa-IR" sz="1200" b="1" dirty="0" smtClean="0"/>
          </a:p>
          <a:p>
            <a:pPr algn="r" rtl="1" eaLnBrk="1" hangingPunct="1">
              <a:lnSpc>
                <a:spcPct val="80000"/>
              </a:lnSpc>
              <a:buFontTx/>
              <a:buChar char="-"/>
              <a:defRPr/>
            </a:pPr>
            <a:r>
              <a:rPr lang="ar-SA" sz="2400" b="1" dirty="0" smtClean="0"/>
              <a:t>برا</a:t>
            </a:r>
            <a:r>
              <a:rPr lang="fa-IR" sz="2400" b="1" dirty="0" smtClean="0"/>
              <a:t>ی</a:t>
            </a:r>
            <a:r>
              <a:rPr lang="ar-SA" sz="2400" b="1" dirty="0" smtClean="0"/>
              <a:t> </a:t>
            </a:r>
            <a:r>
              <a:rPr lang="fa-IR" sz="2400" b="1" dirty="0" smtClean="0"/>
              <a:t>تعیین مقدار چربی بدن</a:t>
            </a:r>
            <a:r>
              <a:rPr lang="ar-SA" sz="2400" b="1" dirty="0" smtClean="0"/>
              <a:t> روشها</a:t>
            </a:r>
            <a:r>
              <a:rPr lang="fa-IR" sz="2400" b="1" dirty="0" smtClean="0"/>
              <a:t>ی</a:t>
            </a:r>
            <a:r>
              <a:rPr lang="ar-SA" sz="2400" b="1" dirty="0" smtClean="0"/>
              <a:t> علم</a:t>
            </a:r>
            <a:r>
              <a:rPr lang="fa-IR" sz="2400" b="1" dirty="0" smtClean="0"/>
              <a:t>ی</a:t>
            </a:r>
            <a:r>
              <a:rPr lang="ar-SA" sz="2400" b="1" dirty="0" smtClean="0"/>
              <a:t> متعدد</a:t>
            </a:r>
            <a:r>
              <a:rPr lang="fa-IR" sz="2400" b="1" dirty="0" smtClean="0"/>
              <a:t>ی</a:t>
            </a:r>
            <a:r>
              <a:rPr lang="ar-SA" sz="2400" b="1" dirty="0" smtClean="0"/>
              <a:t> وجود دارد که عموما گرانقیمت و پیچیده بوده استفاده از آنها نیاز به</a:t>
            </a:r>
            <a:r>
              <a:rPr lang="fa-IR" sz="2400" b="1" dirty="0" smtClean="0"/>
              <a:t> </a:t>
            </a:r>
            <a:r>
              <a:rPr lang="ar-SA" sz="2400" b="1" dirty="0" smtClean="0"/>
              <a:t>تخصص ب</a:t>
            </a:r>
            <a:r>
              <a:rPr lang="fa-IR" sz="2400" b="1" dirty="0" smtClean="0"/>
              <a:t>الا</a:t>
            </a:r>
            <a:r>
              <a:rPr lang="ar-SA" sz="2400" b="1" dirty="0" smtClean="0"/>
              <a:t> دارد</a:t>
            </a:r>
            <a:r>
              <a:rPr lang="fa-IR" sz="2400" b="1" dirty="0" smtClean="0"/>
              <a:t>.</a:t>
            </a:r>
          </a:p>
          <a:p>
            <a:pPr algn="r" eaLnBrk="1" hangingPunct="1">
              <a:lnSpc>
                <a:spcPct val="80000"/>
              </a:lnSpc>
              <a:buFontTx/>
              <a:buChar char="-"/>
              <a:defRPr/>
            </a:pPr>
            <a:endParaRPr lang="fa-IR" sz="1200" b="1" dirty="0" smtClean="0"/>
          </a:p>
          <a:p>
            <a:pPr algn="r" rtl="1" eaLnBrk="1" hangingPunct="1">
              <a:lnSpc>
                <a:spcPct val="80000"/>
              </a:lnSpc>
              <a:buFontTx/>
              <a:buChar char="-"/>
              <a:defRPr/>
            </a:pPr>
            <a:r>
              <a:rPr lang="ar-SA" sz="2400" b="1" dirty="0" smtClean="0"/>
              <a:t>هنوز در علم تغذیه مقدار دقیق</a:t>
            </a:r>
            <a:r>
              <a:rPr lang="fa-IR" sz="2400" b="1" dirty="0" smtClean="0"/>
              <a:t>ی</a:t>
            </a:r>
            <a:r>
              <a:rPr lang="ar-SA" sz="2400" b="1" dirty="0" smtClean="0"/>
              <a:t> برا</a:t>
            </a:r>
            <a:r>
              <a:rPr lang="fa-IR" sz="2400" b="1" dirty="0" smtClean="0"/>
              <a:t>ی</a:t>
            </a:r>
            <a:r>
              <a:rPr lang="ar-SA" sz="2400" b="1" dirty="0" smtClean="0"/>
              <a:t> میزان چرب</a:t>
            </a:r>
            <a:r>
              <a:rPr lang="fa-IR" sz="2400" b="1" dirty="0" smtClean="0"/>
              <a:t>ی</a:t>
            </a:r>
            <a:r>
              <a:rPr lang="ar-SA" sz="2400" b="1" dirty="0" smtClean="0"/>
              <a:t> بدن تعیین نشده تا بر اساس آن بتوان تعیین کرد که هر فرد با داشتن چه مقدار چرب</a:t>
            </a:r>
            <a:r>
              <a:rPr lang="fa-IR" sz="2400" b="1" dirty="0" smtClean="0"/>
              <a:t>ی</a:t>
            </a:r>
            <a:r>
              <a:rPr lang="ar-SA" sz="2400" b="1" dirty="0" smtClean="0"/>
              <a:t> در بدنش چاق محسوب میشود.</a:t>
            </a:r>
            <a:endParaRPr lang="en-US" sz="2400" b="1" dirty="0" smtClean="0"/>
          </a:p>
          <a:p>
            <a:pPr algn="r" rtl="1" eaLnBrk="1" hangingPunct="1">
              <a:lnSpc>
                <a:spcPct val="80000"/>
              </a:lnSpc>
              <a:buFontTx/>
              <a:buChar char="-"/>
              <a:defRPr/>
            </a:pPr>
            <a:endParaRPr lang="en-US" sz="1200" b="1" dirty="0" smtClean="0"/>
          </a:p>
          <a:p>
            <a:pPr algn="r" rtl="1" eaLnBrk="1" hangingPunct="1">
              <a:lnSpc>
                <a:spcPct val="80000"/>
              </a:lnSpc>
              <a:buFontTx/>
              <a:buChar char="-"/>
              <a:defRPr/>
            </a:pPr>
            <a:r>
              <a:rPr lang="ar-SA" sz="2400" b="1" dirty="0" smtClean="0"/>
              <a:t>برا</a:t>
            </a:r>
            <a:r>
              <a:rPr lang="fa-IR" sz="2400" b="1" dirty="0" smtClean="0"/>
              <a:t>ی</a:t>
            </a:r>
            <a:r>
              <a:rPr lang="ar-SA" sz="2400" b="1" dirty="0" smtClean="0"/>
              <a:t> تعیین وضعیت فرد از نظر ابتلا به چاقی از روشهای ساده</a:t>
            </a:r>
            <a:r>
              <a:rPr lang="fa-IR" sz="2400" b="1" dirty="0" smtClean="0"/>
              <a:t> </a:t>
            </a:r>
            <a:r>
              <a:rPr lang="ar-SA" sz="2400" b="1" dirty="0" smtClean="0"/>
              <a:t>تر مانند مقایسه </a:t>
            </a:r>
            <a:r>
              <a:rPr lang="en-US" sz="2400" b="1" dirty="0" smtClean="0"/>
              <a:t>BMI</a:t>
            </a:r>
            <a:r>
              <a:rPr lang="fa-IR" sz="2400" b="1" dirty="0" smtClean="0"/>
              <a:t> كودكان با اسکور-زد استاندارد (معمولا </a:t>
            </a:r>
            <a:r>
              <a:rPr lang="en-US" sz="2400" b="1" dirty="0" smtClean="0"/>
              <a:t>&gt;2SD</a:t>
            </a:r>
            <a:r>
              <a:rPr lang="fa-IR" sz="2400" b="1" dirty="0" smtClean="0"/>
              <a:t>) </a:t>
            </a:r>
            <a:r>
              <a:rPr lang="ar-SA" sz="2400" b="1" dirty="0" smtClean="0"/>
              <a:t>استفاده م</a:t>
            </a:r>
            <a:r>
              <a:rPr lang="fa-IR" sz="2400" b="1" dirty="0" smtClean="0"/>
              <a:t>ی</a:t>
            </a:r>
            <a:r>
              <a:rPr lang="ar-SA" sz="2400" b="1" dirty="0" smtClean="0"/>
              <a:t>شود.</a:t>
            </a:r>
            <a:endParaRPr lang="en-US" sz="2400" b="1" dirty="0" smtClean="0"/>
          </a:p>
        </p:txBody>
      </p:sp>
      <p:sp>
        <p:nvSpPr>
          <p:cNvPr id="2928643" name="Rectangle 3"/>
          <p:cNvSpPr>
            <a:spLocks noGrp="1" noChangeArrowheads="1"/>
          </p:cNvSpPr>
          <p:nvPr>
            <p:ph type="title"/>
          </p:nvPr>
        </p:nvSpPr>
        <p:spPr/>
        <p:txBody>
          <a:bodyPr/>
          <a:lstStyle/>
          <a:p>
            <a:pPr rtl="1" eaLnBrk="1" hangingPunct="1">
              <a:defRPr/>
            </a:pPr>
            <a:r>
              <a:rPr lang="fa-IR" sz="4000" b="1" dirty="0" smtClean="0">
                <a:solidFill>
                  <a:srgbClr val="F2F206"/>
                </a:solidFill>
              </a:rPr>
              <a:t>تعیین چاقی</a:t>
            </a:r>
            <a:endParaRPr lang="en-US" sz="4000" b="1" dirty="0" smtClean="0">
              <a:solidFill>
                <a:srgbClr val="F2F20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28642">
                                            <p:txEl>
                                              <p:pRg st="0" end="0"/>
                                            </p:txEl>
                                          </p:spTgt>
                                        </p:tgtEl>
                                        <p:attrNameLst>
                                          <p:attrName>style.visibility</p:attrName>
                                        </p:attrNameLst>
                                      </p:cBhvr>
                                      <p:to>
                                        <p:strVal val="visible"/>
                                      </p:to>
                                    </p:set>
                                    <p:animEffect transition="in" filter="fade">
                                      <p:cBhvr>
                                        <p:cTn id="7" dur="2000"/>
                                        <p:tgtEl>
                                          <p:spTgt spid="29286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28642">
                                            <p:txEl>
                                              <p:pRg st="2" end="2"/>
                                            </p:txEl>
                                          </p:spTgt>
                                        </p:tgtEl>
                                        <p:attrNameLst>
                                          <p:attrName>style.visibility</p:attrName>
                                        </p:attrNameLst>
                                      </p:cBhvr>
                                      <p:to>
                                        <p:strVal val="visible"/>
                                      </p:to>
                                    </p:set>
                                    <p:animEffect transition="in" filter="fade">
                                      <p:cBhvr>
                                        <p:cTn id="12" dur="2000"/>
                                        <p:tgtEl>
                                          <p:spTgt spid="29286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28642">
                                            <p:txEl>
                                              <p:pRg st="4" end="4"/>
                                            </p:txEl>
                                          </p:spTgt>
                                        </p:tgtEl>
                                        <p:attrNameLst>
                                          <p:attrName>style.visibility</p:attrName>
                                        </p:attrNameLst>
                                      </p:cBhvr>
                                      <p:to>
                                        <p:strVal val="visible"/>
                                      </p:to>
                                    </p:set>
                                    <p:animEffect transition="in" filter="fade">
                                      <p:cBhvr>
                                        <p:cTn id="17" dur="2000"/>
                                        <p:tgtEl>
                                          <p:spTgt spid="292864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28642">
                                            <p:txEl>
                                              <p:pRg st="6" end="6"/>
                                            </p:txEl>
                                          </p:spTgt>
                                        </p:tgtEl>
                                        <p:attrNameLst>
                                          <p:attrName>style.visibility</p:attrName>
                                        </p:attrNameLst>
                                      </p:cBhvr>
                                      <p:to>
                                        <p:strVal val="visible"/>
                                      </p:to>
                                    </p:set>
                                    <p:animEffect transition="in" filter="fade">
                                      <p:cBhvr>
                                        <p:cTn id="22" dur="2000"/>
                                        <p:tgtEl>
                                          <p:spTgt spid="29286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4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5874" name="Rectangle 2"/>
          <p:cNvSpPr>
            <a:spLocks noGrp="1" noChangeArrowheads="1"/>
          </p:cNvSpPr>
          <p:nvPr>
            <p:ph type="title" idx="4294967295"/>
          </p:nvPr>
        </p:nvSpPr>
        <p:spPr/>
        <p:txBody>
          <a:bodyPr/>
          <a:lstStyle/>
          <a:p>
            <a:pPr rtl="1" eaLnBrk="1" hangingPunct="1">
              <a:defRPr/>
            </a:pPr>
            <a:r>
              <a:rPr lang="fa-IR" sz="3400" b="1" dirty="0" smtClean="0">
                <a:solidFill>
                  <a:srgbClr val="FFFF00"/>
                </a:solidFill>
              </a:rPr>
              <a:t>تعیین چاق</a:t>
            </a:r>
            <a:r>
              <a:rPr lang="ar-SA" sz="3400" b="1" dirty="0" smtClean="0">
                <a:solidFill>
                  <a:srgbClr val="FFFF00"/>
                </a:solidFill>
              </a:rPr>
              <a:t>ی </a:t>
            </a:r>
            <a:r>
              <a:rPr lang="fa-IR" sz="3400" b="1" dirty="0" smtClean="0">
                <a:solidFill>
                  <a:srgbClr val="FFFF00"/>
                </a:solidFill>
              </a:rPr>
              <a:t>کودکان</a:t>
            </a:r>
            <a:r>
              <a:rPr lang="en-US" sz="3400" b="1" dirty="0" smtClean="0">
                <a:solidFill>
                  <a:srgbClr val="FFFF00"/>
                </a:solidFill>
              </a:rPr>
              <a:t> </a:t>
            </a:r>
            <a:r>
              <a:rPr lang="fa-IR" sz="3400" b="1" dirty="0" smtClean="0">
                <a:solidFill>
                  <a:srgbClr val="FFFF00"/>
                </a:solidFill>
              </a:rPr>
              <a:t>به روش</a:t>
            </a:r>
            <a:r>
              <a:rPr lang="ar-SA" sz="3400" b="1" dirty="0" smtClean="0">
                <a:solidFill>
                  <a:srgbClr val="FFFF00"/>
                </a:solidFill>
              </a:rPr>
              <a:t> </a:t>
            </a:r>
            <a:r>
              <a:rPr lang="fa-IR" sz="3400" b="1" dirty="0">
                <a:solidFill>
                  <a:srgbClr val="FFFF00"/>
                </a:solidFill>
              </a:rPr>
              <a:t>تن سنج</a:t>
            </a:r>
            <a:r>
              <a:rPr lang="ar-SA" sz="3400" b="1" dirty="0">
                <a:solidFill>
                  <a:srgbClr val="FFFF00"/>
                </a:solidFill>
              </a:rPr>
              <a:t>ی </a:t>
            </a:r>
            <a:endParaRPr lang="en-US" sz="3400" b="1" dirty="0" smtClean="0">
              <a:solidFill>
                <a:srgbClr val="FFFF00"/>
              </a:solidFill>
            </a:endParaRPr>
          </a:p>
        </p:txBody>
      </p:sp>
      <p:sp>
        <p:nvSpPr>
          <p:cNvPr id="2895875" name="Rectangle 3"/>
          <p:cNvSpPr>
            <a:spLocks noGrp="1" noChangeArrowheads="1"/>
          </p:cNvSpPr>
          <p:nvPr>
            <p:ph type="body" idx="4294967295"/>
          </p:nvPr>
        </p:nvSpPr>
        <p:spPr>
          <a:xfrm>
            <a:off x="250825" y="1916113"/>
            <a:ext cx="8435975" cy="4608512"/>
          </a:xfrm>
        </p:spPr>
        <p:txBody>
          <a:bodyPr/>
          <a:lstStyle/>
          <a:p>
            <a:pPr algn="r" rtl="1" eaLnBrk="1" hangingPunct="1">
              <a:lnSpc>
                <a:spcPct val="90000"/>
              </a:lnSpc>
              <a:defRPr/>
            </a:pPr>
            <a:r>
              <a:rPr lang="fa-IR" sz="2400" b="1" dirty="0" smtClean="0"/>
              <a:t>اندازه گیر</a:t>
            </a:r>
            <a:r>
              <a:rPr lang="ar-SA" sz="2400" b="1" dirty="0" smtClean="0"/>
              <a:t>ی </a:t>
            </a:r>
            <a:r>
              <a:rPr lang="fa-IR" sz="2400" b="1" dirty="0" smtClean="0"/>
              <a:t>قد و وزن و محاسبه </a:t>
            </a:r>
            <a:r>
              <a:rPr lang="en-US" sz="2400" b="1" dirty="0" smtClean="0"/>
              <a:t>BMI</a:t>
            </a:r>
            <a:r>
              <a:rPr lang="fa-IR" sz="2400" b="1" dirty="0" smtClean="0"/>
              <a:t> ساده است.</a:t>
            </a:r>
            <a:endParaRPr lang="en-US" sz="2400" b="1" dirty="0" smtClean="0"/>
          </a:p>
          <a:p>
            <a:pPr algn="r" rtl="1" eaLnBrk="1" hangingPunct="1">
              <a:lnSpc>
                <a:spcPct val="90000"/>
              </a:lnSpc>
              <a:defRPr/>
            </a:pPr>
            <a:endParaRPr lang="fa-IR" sz="1200" b="1" dirty="0" smtClean="0"/>
          </a:p>
          <a:p>
            <a:pPr algn="r" rtl="1" eaLnBrk="1" hangingPunct="1">
              <a:lnSpc>
                <a:spcPct val="90000"/>
              </a:lnSpc>
              <a:defRPr/>
            </a:pPr>
            <a:r>
              <a:rPr lang="fa-IR" sz="2400" b="1" dirty="0" smtClean="0"/>
              <a:t>از سال ۱۹۹۸ کمیته متخصصین در آمریکا توصیه کرده که برا</a:t>
            </a:r>
            <a:r>
              <a:rPr lang="ar-SA" sz="2400" b="1" dirty="0" smtClean="0"/>
              <a:t>ی </a:t>
            </a:r>
            <a:r>
              <a:rPr lang="fa-IR" sz="2400" b="1" dirty="0" smtClean="0"/>
              <a:t>تعیین چاق</a:t>
            </a:r>
            <a:r>
              <a:rPr lang="ar-SA" sz="2400" b="1" dirty="0" smtClean="0"/>
              <a:t>ی </a:t>
            </a:r>
            <a:r>
              <a:rPr lang="fa-IR" sz="2400" b="1" dirty="0" smtClean="0"/>
              <a:t>کودکان از صدکها (و یا امروزه </a:t>
            </a:r>
            <a:r>
              <a:rPr lang="en-US" sz="2400" b="1" dirty="0" smtClean="0"/>
              <a:t>SD</a:t>
            </a:r>
            <a:r>
              <a:rPr lang="fa-IR" sz="2400" b="1" dirty="0" smtClean="0"/>
              <a:t>)</a:t>
            </a:r>
            <a:r>
              <a:rPr lang="ar-SA" sz="2400" b="1" dirty="0" smtClean="0"/>
              <a:t> </a:t>
            </a:r>
            <a:r>
              <a:rPr lang="en-US" sz="2400" b="1" dirty="0" smtClean="0"/>
              <a:t>BMI</a:t>
            </a:r>
            <a:r>
              <a:rPr lang="fa-IR" sz="2400" b="1" dirty="0" smtClean="0"/>
              <a:t> استانداردها</a:t>
            </a:r>
            <a:r>
              <a:rPr lang="ar-SA" sz="2400" b="1" dirty="0" smtClean="0"/>
              <a:t>ی </a:t>
            </a:r>
            <a:r>
              <a:rPr lang="fa-IR" sz="2400" b="1" dirty="0" smtClean="0"/>
              <a:t>مل</a:t>
            </a:r>
            <a:r>
              <a:rPr lang="ar-SA" sz="2400" b="1" dirty="0" smtClean="0"/>
              <a:t>ی </a:t>
            </a:r>
            <a:r>
              <a:rPr lang="fa-IR" sz="2400" b="1" dirty="0" smtClean="0"/>
              <a:t>یا بین الملل</a:t>
            </a:r>
            <a:r>
              <a:rPr lang="ar-SA" sz="2400" b="1" dirty="0" smtClean="0"/>
              <a:t>ی </a:t>
            </a:r>
            <a:r>
              <a:rPr lang="fa-IR" sz="2400" b="1" dirty="0" smtClean="0"/>
              <a:t>استفاده شود.</a:t>
            </a:r>
          </a:p>
          <a:p>
            <a:pPr algn="r" rtl="1" eaLnBrk="1" hangingPunct="1">
              <a:lnSpc>
                <a:spcPct val="90000"/>
              </a:lnSpc>
              <a:defRPr/>
            </a:pPr>
            <a:endParaRPr lang="en-US" sz="1200" b="1" dirty="0" smtClean="0"/>
          </a:p>
          <a:p>
            <a:pPr algn="r" rtl="1" eaLnBrk="1" hangingPunct="1">
              <a:lnSpc>
                <a:spcPct val="90000"/>
              </a:lnSpc>
              <a:defRPr/>
            </a:pPr>
            <a:r>
              <a:rPr lang="fa-IR" sz="2400" b="1" dirty="0" smtClean="0"/>
              <a:t>امروزه برا</a:t>
            </a:r>
            <a:r>
              <a:rPr lang="ar-SA" sz="2400" b="1" dirty="0" smtClean="0"/>
              <a:t>ی </a:t>
            </a:r>
            <a:r>
              <a:rPr lang="fa-IR" sz="2400" b="1" dirty="0" smtClean="0"/>
              <a:t>تعیین تعیین چاق</a:t>
            </a:r>
            <a:r>
              <a:rPr lang="ar-SA" sz="2400" b="1" dirty="0" smtClean="0"/>
              <a:t>ی </a:t>
            </a:r>
            <a:r>
              <a:rPr lang="fa-IR" sz="2400" b="1" dirty="0" smtClean="0"/>
              <a:t>از اسکور-زد </a:t>
            </a:r>
            <a:r>
              <a:rPr lang="en-US" sz="2400" b="1" dirty="0" smtClean="0"/>
              <a:t>BMI</a:t>
            </a:r>
            <a:r>
              <a:rPr lang="fa-IR" sz="2400" b="1" dirty="0" smtClean="0"/>
              <a:t> بزرگتر از 2 در مقایسه با مقادیر استاندارد </a:t>
            </a:r>
            <a:r>
              <a:rPr lang="en-US" sz="2400" b="1" dirty="0" smtClean="0"/>
              <a:t>WHO2007</a:t>
            </a:r>
            <a:r>
              <a:rPr lang="fa-IR" sz="2400" b="1" dirty="0" smtClean="0"/>
              <a:t> استفاده م</a:t>
            </a:r>
            <a:r>
              <a:rPr lang="ar-SA" sz="2400" b="1" dirty="0" smtClean="0"/>
              <a:t>ی </a:t>
            </a:r>
            <a:r>
              <a:rPr lang="fa-IR" sz="2400" b="1" dirty="0" smtClean="0"/>
              <a:t>شود. در ایران استاندارد ملی تایید شده ای ندارد.</a:t>
            </a:r>
          </a:p>
          <a:p>
            <a:pPr algn="r" rtl="1" eaLnBrk="1" hangingPunct="1">
              <a:lnSpc>
                <a:spcPct val="90000"/>
              </a:lnSpc>
              <a:defRPr/>
            </a:pPr>
            <a:endParaRPr lang="fa-IR" sz="1200" b="1" dirty="0"/>
          </a:p>
          <a:p>
            <a:pPr algn="r" rtl="1" eaLnBrk="1" hangingPunct="1">
              <a:lnSpc>
                <a:spcPct val="90000"/>
              </a:lnSpc>
              <a:defRPr/>
            </a:pPr>
            <a:r>
              <a:rPr lang="fa-IR" sz="2400" b="1" dirty="0" smtClean="0"/>
              <a:t>تا 5 سالگی از اسکور زد </a:t>
            </a:r>
            <a:r>
              <a:rPr lang="fa-IR" sz="2400" b="1" dirty="0" smtClean="0">
                <a:solidFill>
                  <a:srgbClr val="FFC000"/>
                </a:solidFill>
              </a:rPr>
              <a:t>وزن به قد </a:t>
            </a:r>
            <a:r>
              <a:rPr lang="fa-IR" sz="2400" b="1" dirty="0" smtClean="0"/>
              <a:t>نیز می توان برای تعیین چاقی به همین روش استفاده کرد و نتایج، تفاوت جدی با </a:t>
            </a:r>
            <a:r>
              <a:rPr lang="en-US" sz="2400" b="1" dirty="0" smtClean="0"/>
              <a:t>BMI</a:t>
            </a:r>
            <a:r>
              <a:rPr lang="fa-IR" sz="2400" b="1" dirty="0" smtClean="0"/>
              <a:t> نخواهد داشت.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95874"/>
                                        </p:tgtEl>
                                        <p:attrNameLst>
                                          <p:attrName>style.visibility</p:attrName>
                                        </p:attrNameLst>
                                      </p:cBhvr>
                                      <p:to>
                                        <p:strVal val="visible"/>
                                      </p:to>
                                    </p:set>
                                    <p:animEffect transition="in" filter="fade">
                                      <p:cBhvr>
                                        <p:cTn id="7" dur="2000"/>
                                        <p:tgtEl>
                                          <p:spTgt spid="2895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5875">
                                            <p:txEl>
                                              <p:pRg st="0" end="0"/>
                                            </p:txEl>
                                          </p:spTgt>
                                        </p:tgtEl>
                                        <p:attrNameLst>
                                          <p:attrName>style.visibility</p:attrName>
                                        </p:attrNameLst>
                                      </p:cBhvr>
                                      <p:to>
                                        <p:strVal val="visible"/>
                                      </p:to>
                                    </p:set>
                                    <p:animEffect transition="in" filter="fade">
                                      <p:cBhvr>
                                        <p:cTn id="12" dur="2000"/>
                                        <p:tgtEl>
                                          <p:spTgt spid="28958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95875">
                                            <p:txEl>
                                              <p:pRg st="2" end="2"/>
                                            </p:txEl>
                                          </p:spTgt>
                                        </p:tgtEl>
                                        <p:attrNameLst>
                                          <p:attrName>style.visibility</p:attrName>
                                        </p:attrNameLst>
                                      </p:cBhvr>
                                      <p:to>
                                        <p:strVal val="visible"/>
                                      </p:to>
                                    </p:set>
                                    <p:animEffect transition="in" filter="fade">
                                      <p:cBhvr>
                                        <p:cTn id="17" dur="2000"/>
                                        <p:tgtEl>
                                          <p:spTgt spid="28958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95875">
                                            <p:txEl>
                                              <p:pRg st="4" end="4"/>
                                            </p:txEl>
                                          </p:spTgt>
                                        </p:tgtEl>
                                        <p:attrNameLst>
                                          <p:attrName>style.visibility</p:attrName>
                                        </p:attrNameLst>
                                      </p:cBhvr>
                                      <p:to>
                                        <p:strVal val="visible"/>
                                      </p:to>
                                    </p:set>
                                    <p:animEffect transition="in" filter="fade">
                                      <p:cBhvr>
                                        <p:cTn id="22" dur="2000"/>
                                        <p:tgtEl>
                                          <p:spTgt spid="28958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95875">
                                            <p:txEl>
                                              <p:pRg st="6" end="6"/>
                                            </p:txEl>
                                          </p:spTgt>
                                        </p:tgtEl>
                                        <p:attrNameLst>
                                          <p:attrName>style.visibility</p:attrName>
                                        </p:attrNameLst>
                                      </p:cBhvr>
                                      <p:to>
                                        <p:strVal val="visible"/>
                                      </p:to>
                                    </p:set>
                                    <p:animEffect transition="in" filter="fade">
                                      <p:cBhvr>
                                        <p:cTn id="27" dur="2000"/>
                                        <p:tgtEl>
                                          <p:spTgt spid="2895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5874" grpId="0"/>
      <p:bldP spid="28958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0574" name="Group 78"/>
          <p:cNvGraphicFramePr>
            <a:graphicFrameLocks noGrp="1"/>
          </p:cNvGraphicFramePr>
          <p:nvPr/>
        </p:nvGraphicFramePr>
        <p:xfrm>
          <a:off x="971550" y="1484313"/>
          <a:ext cx="7264401" cy="5211860"/>
        </p:xfrm>
        <a:graphic>
          <a:graphicData uri="http://schemas.openxmlformats.org/drawingml/2006/table">
            <a:tbl>
              <a:tblPr/>
              <a:tblGrid>
                <a:gridCol w="1365190"/>
                <a:gridCol w="2144619"/>
                <a:gridCol w="208272"/>
                <a:gridCol w="1442975"/>
                <a:gridCol w="2103345"/>
              </a:tblGrid>
              <a:tr h="640047">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3600" b="1" i="0" u="none" strike="noStrike" cap="none" normalizeH="0" baseline="0" dirty="0" smtClean="0">
                          <a:ln>
                            <a:noFill/>
                          </a:ln>
                          <a:solidFill>
                            <a:schemeClr val="folHlink"/>
                          </a:solidFill>
                          <a:effectLst/>
                          <a:latin typeface="Tahoma" panose="020B0604030504040204" pitchFamily="34" charset="0"/>
                          <a:cs typeface="Tahoma" panose="020B0604030504040204" pitchFamily="34" charset="0"/>
                        </a:rPr>
                        <a:t>صدک</a:t>
                      </a:r>
                      <a:endParaRPr kumimoji="0" lang="en-US" sz="3600" b="0" i="0" u="none" strike="noStrike" cap="none" normalizeH="0" baseline="0" dirty="0" smtClean="0">
                        <a:ln>
                          <a:noFill/>
                        </a:ln>
                        <a:solidFill>
                          <a:schemeClr val="folHlink"/>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rgbClr val="F2F206"/>
                          </a:solidFill>
                          <a:effectLst/>
                          <a:latin typeface="Tahoma" panose="020B0604030504040204" pitchFamily="34" charset="0"/>
                          <a:cs typeface="Tahoma" panose="020B0604030504040204" pitchFamily="34" charset="0"/>
                        </a:rPr>
                        <a:t>SD</a:t>
                      </a: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fa-IR" sz="3600" b="0" i="0" u="none" strike="noStrike" cap="none" normalizeH="0" baseline="0" smtClean="0">
                        <a:ln>
                          <a:noFill/>
                        </a:ln>
                        <a:solidFill>
                          <a:srgbClr val="FA8214"/>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3600" b="1" i="0" u="none" strike="noStrike" cap="none" normalizeH="0" baseline="0" smtClean="0">
                          <a:ln>
                            <a:noFill/>
                          </a:ln>
                          <a:solidFill>
                            <a:schemeClr val="folHlink"/>
                          </a:solidFill>
                          <a:effectLst/>
                          <a:latin typeface="Tahoma" panose="020B0604030504040204" pitchFamily="34" charset="0"/>
                          <a:cs typeface="Tahoma" panose="020B0604030504040204" pitchFamily="34" charset="0"/>
                        </a:rPr>
                        <a:t>صدک</a:t>
                      </a:r>
                      <a:endParaRPr kumimoji="0" lang="en-US" sz="3600" b="0" i="0" u="none" strike="noStrike" cap="none" normalizeH="0" baseline="0" smtClean="0">
                        <a:ln>
                          <a:noFill/>
                        </a:ln>
                        <a:solidFill>
                          <a:schemeClr val="folHlink"/>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rgbClr val="F2F206"/>
                          </a:solidFill>
                          <a:effectLst/>
                          <a:latin typeface="Tahoma" panose="020B0604030504040204" pitchFamily="34" charset="0"/>
                          <a:cs typeface="Tahoma" panose="020B0604030504040204" pitchFamily="34" charset="0"/>
                        </a:rPr>
                        <a:t>SD</a:t>
                      </a: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/٨٤</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٠/٩٩</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fa-IR" sz="2400" b="1" i="0" u="none" strike="noStrike" cap="none" normalizeH="0" baseline="0" smtClean="0">
                        <a:ln>
                          <a:noFill/>
                        </a:ln>
                        <a:solidFill>
                          <a:srgbClr val="FA8214"/>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/٩٢</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٤٠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١ /٨٤</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٠٠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fa-IR" sz="2400" b="1" i="0" u="none" strike="noStrike" cap="none" normalizeH="0" baseline="0" smtClean="0">
                        <a:ln>
                          <a:noFill/>
                        </a:ln>
                        <a:solidFill>
                          <a:srgbClr val="FA8214"/>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/٩٣</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٤٨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/٨٥</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٠٤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٣ /٩٣</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٥٠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/٨٦</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٠٨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/٩٤</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٥٦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/٨٧</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١٣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/٩٥</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٦٤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/٨٨</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١٨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/٩٦</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٧٥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/٨٩</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٢٣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/٩٧</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٨٨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٤ /٨٩</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٢٥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٧ /٩٧</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٠٠ /٢</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/٩٠</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٢٨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fa-IR" sz="2400" b="1" i="0" u="none" strike="noStrike" cap="none" normalizeH="0" baseline="0" smtClean="0">
                        <a:ln>
                          <a:noFill/>
                        </a:ln>
                        <a:solidFill>
                          <a:srgbClr val="FA8214"/>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/٩٨</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٠٦ /٢</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1">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٣٤ /١</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fa-IR" sz="2400" b="1" i="0" u="none" strike="noStrike" cap="none" normalizeH="0" baseline="0" smtClean="0">
                        <a:ln>
                          <a:noFill/>
                        </a:ln>
                        <a:solidFill>
                          <a:srgbClr val="FA8214"/>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٠ /٩٩</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panose="05000000000000000000" pitchFamily="2" charset="2"/>
                        <a:defRPr sz="2800">
                          <a:solidFill>
                            <a:schemeClr val="tx1"/>
                          </a:solidFill>
                          <a:latin typeface="Tahoma" panose="020B0604030504040204" pitchFamily="34" charset="0"/>
                          <a:cs typeface="Tahoma" panose="020B0604030504040204" pitchFamily="34" charset="0"/>
                        </a:defRPr>
                      </a:lvl1pPr>
                      <a:lvl2pPr eaLnBrk="0" hangingPunct="0">
                        <a:spcBef>
                          <a:spcPct val="20000"/>
                        </a:spcBef>
                        <a:defRPr sz="2400">
                          <a:solidFill>
                            <a:schemeClr val="tx1"/>
                          </a:solidFill>
                          <a:latin typeface="Tahoma" panose="020B0604030504040204" pitchFamily="34" charset="0"/>
                          <a:cs typeface="Tahoma" panose="020B0604030504040204" pitchFamily="34" charset="0"/>
                        </a:defRPr>
                      </a:lvl2pPr>
                      <a:lvl3pPr eaLnBrk="0" hangingPunct="0">
                        <a:spcBef>
                          <a:spcPct val="20000"/>
                        </a:spcBef>
                        <a:buClr>
                          <a:schemeClr val="hlink"/>
                        </a:buClr>
                        <a:buFont typeface="Wingdings" panose="05000000000000000000" pitchFamily="2" charset="2"/>
                        <a:defRPr sz="2000">
                          <a:solidFill>
                            <a:schemeClr val="tx1"/>
                          </a:solidFill>
                          <a:latin typeface="Tahoma" panose="020B0604030504040204" pitchFamily="34" charset="0"/>
                          <a:cs typeface="Tahoma" panose="020B0604030504040204" pitchFamily="34" charset="0"/>
                        </a:defRPr>
                      </a:lvl3pPr>
                      <a:lvl4pPr eaLnBrk="0" hangingPunct="0">
                        <a:spcBef>
                          <a:spcPct val="20000"/>
                        </a:spcBef>
                        <a:defRPr>
                          <a:solidFill>
                            <a:schemeClr val="tx1"/>
                          </a:solidFill>
                          <a:latin typeface="Tahoma" panose="020B0604030504040204" pitchFamily="34" charset="0"/>
                          <a:cs typeface="Tahoma" panose="020B0604030504040204" pitchFamily="34" charset="0"/>
                        </a:defRPr>
                      </a:lvl4pPr>
                      <a:lvl5pPr eaLnBrk="0" hangingPunct="0">
                        <a:spcBef>
                          <a:spcPct val="20000"/>
                        </a:spcBef>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5pPr>
                      <a:lvl6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6pPr>
                      <a:lvl7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7pPr>
                      <a:lvl8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8pPr>
                      <a:lvl9pPr algn="l" rtl="0" eaLnBrk="0" fontAlgn="base" hangingPunct="0">
                        <a:spcBef>
                          <a:spcPct val="20000"/>
                        </a:spcBef>
                        <a:spcAft>
                          <a:spcPct val="0"/>
                        </a:spcAft>
                        <a:buClr>
                          <a:schemeClr val="hlink"/>
                        </a:buClr>
                        <a:buFont typeface="Wingdings" panose="05000000000000000000" pitchFamily="2" charset="2"/>
                        <a:defRPr>
                          <a:solidFill>
                            <a:schemeClr val="tx1"/>
                          </a:solidFill>
                          <a:latin typeface="Tahoma" panose="020B0604030504040204" pitchFamily="34" charset="0"/>
                          <a:cs typeface="Tahoma" panose="020B060403050404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rPr>
                        <a:t>٣٣ /٢</a:t>
                      </a:r>
                      <a:endParaRPr kumimoji="0" lang="en-GB" sz="2400" b="1" i="0" u="none" strike="noStrike" cap="none" normalizeH="0" baseline="0" dirty="0" smtClean="0">
                        <a:ln>
                          <a:noFill/>
                        </a:ln>
                        <a:solidFill>
                          <a:schemeClr val="tx2"/>
                        </a:solidFill>
                        <a:effectLst/>
                        <a:latin typeface="Tahoma" panose="020B0604030504040204" pitchFamily="34" charset="0"/>
                        <a:cs typeface="Tahoma" panose="020B0604030504040204"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9564" name="Rectangle 76"/>
          <p:cNvSpPr>
            <a:spLocks noChangeArrowheads="1"/>
          </p:cNvSpPr>
          <p:nvPr/>
        </p:nvSpPr>
        <p:spPr bwMode="auto">
          <a:xfrm>
            <a:off x="468313" y="260350"/>
            <a:ext cx="8229600" cy="865188"/>
          </a:xfrm>
          <a:prstGeom prst="rect">
            <a:avLst/>
          </a:prstGeom>
          <a:noFill/>
          <a:ln w="9525">
            <a:noFill/>
            <a:miter lim="800000"/>
            <a:headEnd/>
            <a:tailEnd/>
          </a:ln>
          <a:effectLst/>
        </p:spPr>
        <p:txBody>
          <a:bodyPr anchor="ctr"/>
          <a:lstStyle/>
          <a:p>
            <a:pPr algn="ctr" eaLnBrk="1" hangingPunct="1">
              <a:defRPr/>
            </a:pPr>
            <a:r>
              <a:rPr lang="fa-IR" sz="4400" b="1" dirty="0">
                <a:solidFill>
                  <a:srgbClr val="FFFF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rPr>
              <a:t>تفاوت صدکها و اسکور زد</a:t>
            </a:r>
            <a:endParaRPr lang="en-US" sz="4400" b="1" dirty="0">
              <a:solidFill>
                <a:srgbClr val="FFFF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Zar"/>
        <a:ea typeface=""/>
        <a:cs typeface="Zar"/>
      </a:majorFont>
      <a:minorFont>
        <a:latin typeface="Zar"/>
        <a:ea typeface=""/>
        <a:cs typeface="Z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a-IR" sz="2800" b="0" i="0" u="none" strike="noStrike" cap="none" normalizeH="0" baseline="0" smtClean="0">
            <a:ln>
              <a:noFill/>
            </a:ln>
            <a:solidFill>
              <a:schemeClr val="tx1"/>
            </a:solidFill>
            <a:effectLst/>
            <a:latin typeface="Zar" pitchFamily="2" charset="-78"/>
            <a:cs typeface="Zar"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a-IR" sz="2800" b="0" i="0" u="none" strike="noStrike" cap="none" normalizeH="0" baseline="0" smtClean="0">
            <a:ln>
              <a:noFill/>
            </a:ln>
            <a:solidFill>
              <a:schemeClr val="tx1"/>
            </a:solidFill>
            <a:effectLst/>
            <a:latin typeface="Zar" pitchFamily="2" charset="-78"/>
            <a:cs typeface="Zar" pitchFamily="2" charset="-78"/>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14345</TotalTime>
  <Words>3419</Words>
  <Application>Microsoft Office PowerPoint</Application>
  <PresentationFormat>On-screen Show (4:3)</PresentationFormat>
  <Paragraphs>532</Paragraphs>
  <Slides>46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Zar</vt:lpstr>
      <vt:lpstr>Arial</vt:lpstr>
      <vt:lpstr>Tahoma</vt:lpstr>
      <vt:lpstr>Wingdings</vt:lpstr>
      <vt:lpstr>Calibri</vt:lpstr>
      <vt:lpstr>B Nazanin</vt:lpstr>
      <vt:lpstr>Times New Roman</vt:lpstr>
      <vt:lpstr>B Zar</vt:lpstr>
      <vt:lpstr>Corbel</vt:lpstr>
      <vt:lpstr>Beam</vt:lpstr>
      <vt:lpstr>چاقی، تشخيص و مقابله</vt:lpstr>
      <vt:lpstr>وضعیت  لاغری، کوتاه قدی و کم وزنی کودکان ایرانی - مطالعات پورا 1 و 2 (%)</vt:lpstr>
      <vt:lpstr>PowerPoint Presentation</vt:lpstr>
      <vt:lpstr>مشكلات جسمی ناشی از چاقی كودكان</vt:lpstr>
      <vt:lpstr>مشكلات روحی ناشی از چاقی كودكان</vt:lpstr>
      <vt:lpstr>تعیین چاقی</vt:lpstr>
      <vt:lpstr>تعیین چاقی کودکان به روش تن سنجی </vt:lpstr>
      <vt:lpstr>PowerPoint Presentation</vt:lpstr>
      <vt:lpstr>PowerPoint Presentation</vt:lpstr>
      <vt:lpstr>PowerPoint Presentation</vt:lpstr>
      <vt:lpstr>صدکها و  Z-score ‌تعیین چاقی/لاغری کودک</vt:lpstr>
      <vt:lpstr>استاندارد هاي موجود براي مقايسه وضعيت تن سنجي كودكان و نوجوانان</vt:lpstr>
      <vt:lpstr>PowerPoint Presentation</vt:lpstr>
      <vt:lpstr>PowerPoint Presentation</vt:lpstr>
      <vt:lpstr>PowerPoint Presentation</vt:lpstr>
      <vt:lpstr>PowerPoint Presentation</vt:lpstr>
      <vt:lpstr>شاخص نمایه توده بدنی (BMI) برای سن  </vt:lpstr>
      <vt:lpstr>استفاده از نرم افزار Anthro برای تعیین وضعیت تن سنجی کودکان</vt:lpstr>
      <vt:lpstr>صفحه اول آنترو</vt:lpstr>
      <vt:lpstr>صفحه دوم آنترو (Calculator)</vt:lpstr>
      <vt:lpstr>PowerPoint Presentation</vt:lpstr>
      <vt:lpstr>برخی عوامل زیستی غیر تغذیه ای مرتبط با چاقی کودکان</vt:lpstr>
      <vt:lpstr>برخی عوامل زیستی مرتبط با چاقی</vt:lpstr>
      <vt:lpstr>برخی عوامل تغذیه ای مرتبط با چاقی</vt:lpstr>
      <vt:lpstr>PowerPoint Presentation</vt:lpstr>
      <vt:lpstr>روشهای کاهش وزن</vt:lpstr>
      <vt:lpstr>تغییر رفتار تغذیه ای</vt:lpstr>
      <vt:lpstr>PowerPoint Presentation</vt:lpstr>
      <vt:lpstr>PowerPoint Presentation</vt:lpstr>
      <vt:lpstr>PowerPoint Presentation</vt:lpstr>
      <vt:lpstr>چه مقدار کالری از غذای کودک کم شود؟</vt:lpstr>
      <vt:lpstr>تنوع غذایی</vt:lpstr>
      <vt:lpstr>رژیم های نامناسب</vt:lpstr>
      <vt:lpstr>PowerPoint Presentation</vt:lpstr>
      <vt:lpstr>PowerPoint Presentation</vt:lpstr>
      <vt:lpstr>PowerPoint Presentation</vt:lpstr>
      <vt:lpstr>PowerPoint Presentation</vt:lpstr>
      <vt:lpstr>واحدهای انرژی</vt:lpstr>
      <vt:lpstr>متابولیسم پایه</vt:lpstr>
      <vt:lpstr>عوامل موثر بر متابولیسم پایه</vt:lpstr>
      <vt:lpstr>روش محاسبه متابولیسم پایه</vt:lpstr>
      <vt:lpstr>تاثیر غذا</vt:lpstr>
      <vt:lpstr>مقدار انرژی مورد نیاز در فعالیتها</vt:lpstr>
      <vt:lpstr>مثال</vt:lpstr>
      <vt:lpstr>کل انرژی مصرفی</vt:lpstr>
      <vt:lpstr>مقادیر مواد غذایی در سه نوع رژیم</vt:lpstr>
    </vt:vector>
  </TitlesOfParts>
  <Company>alavi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تغذیه متعادل در سنین مدرسه</dc:title>
  <dc:creator>mansoor</dc:creator>
  <cp:lastModifiedBy>Ahmad</cp:lastModifiedBy>
  <cp:revision>647</cp:revision>
  <dcterms:created xsi:type="dcterms:W3CDTF">2004-03-02T16:24:27Z</dcterms:created>
  <dcterms:modified xsi:type="dcterms:W3CDTF">2020-11-09T20:05:16Z</dcterms:modified>
</cp:coreProperties>
</file>